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 id="2147483962" r:id="rId2"/>
  </p:sldMasterIdLst>
  <p:notesMasterIdLst>
    <p:notesMasterId r:id="rId36"/>
  </p:notesMasterIdLst>
  <p:sldIdLst>
    <p:sldId id="256" r:id="rId3"/>
    <p:sldId id="276" r:id="rId4"/>
    <p:sldId id="277" r:id="rId5"/>
    <p:sldId id="328" r:id="rId6"/>
    <p:sldId id="329" r:id="rId7"/>
    <p:sldId id="260" r:id="rId8"/>
    <p:sldId id="262" r:id="rId9"/>
    <p:sldId id="288" r:id="rId10"/>
    <p:sldId id="302" r:id="rId11"/>
    <p:sldId id="261"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8" r:id="rId26"/>
    <p:sldId id="316" r:id="rId27"/>
    <p:sldId id="317" r:id="rId28"/>
    <p:sldId id="319" r:id="rId29"/>
    <p:sldId id="320" r:id="rId30"/>
    <p:sldId id="321" r:id="rId31"/>
    <p:sldId id="324" r:id="rId32"/>
    <p:sldId id="325" r:id="rId33"/>
    <p:sldId id="326" r:id="rId34"/>
    <p:sldId id="327" r:id="rId3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DEF"/>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4" autoAdjust="0"/>
    <p:restoredTop sz="94639" autoAdjust="0"/>
  </p:normalViewPr>
  <p:slideViewPr>
    <p:cSldViewPr snapToGrid="0">
      <p:cViewPr varScale="1">
        <p:scale>
          <a:sx n="66" d="100"/>
          <a:sy n="66" d="100"/>
        </p:scale>
        <p:origin x="66" y="744"/>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D806B-73E1-3144-B2B1-52FE7C8F527D}" type="doc">
      <dgm:prSet loTypeId="urn:microsoft.com/office/officeart/2005/8/layout/hProcess11" loCatId="" qsTypeId="urn:microsoft.com/office/officeart/2005/8/quickstyle/simple5" qsCatId="simple" csTypeId="urn:microsoft.com/office/officeart/2005/8/colors/accent6_4" csCatId="accent6" phldr="1"/>
      <dgm:spPr/>
    </dgm:pt>
    <dgm:pt modelId="{DFF1115D-BFD5-AB4D-A488-1849303D6DA5}">
      <dgm:prSet phldrT="[Text]" custT="1"/>
      <dgm:spPr/>
      <dgm:t>
        <a:bodyPr/>
        <a:lstStyle/>
        <a:p>
          <a:r>
            <a:rPr lang="en-US" sz="1400" dirty="0" smtClean="0"/>
            <a:t>1985: National Research Council</a:t>
          </a:r>
          <a:endParaRPr lang="en-US" sz="1400" dirty="0"/>
        </a:p>
      </dgm:t>
    </dgm:pt>
    <dgm:pt modelId="{65DB7B61-50E9-DD4E-87AC-313C3116A915}" type="parTrans" cxnId="{AB1A80B3-9C3D-EA4F-8738-547E90A93EA7}">
      <dgm:prSet/>
      <dgm:spPr/>
      <dgm:t>
        <a:bodyPr/>
        <a:lstStyle/>
        <a:p>
          <a:endParaRPr lang="en-US" sz="1200"/>
        </a:p>
      </dgm:t>
    </dgm:pt>
    <dgm:pt modelId="{3EFA8C9F-DC7B-2441-AA33-7A9A3D6C14C6}" type="sibTrans" cxnId="{AB1A80B3-9C3D-EA4F-8738-547E90A93EA7}">
      <dgm:prSet/>
      <dgm:spPr/>
      <dgm:t>
        <a:bodyPr/>
        <a:lstStyle/>
        <a:p>
          <a:endParaRPr lang="en-US" sz="1200"/>
        </a:p>
      </dgm:t>
    </dgm:pt>
    <dgm:pt modelId="{E18D0FA5-0C74-DD4F-94D1-CA295CDD6FA0}">
      <dgm:prSet phldrT="[Text]" custT="1"/>
      <dgm:spPr/>
      <dgm:t>
        <a:bodyPr/>
        <a:lstStyle/>
        <a:p>
          <a:r>
            <a:rPr lang="en-US" sz="1400" dirty="0" smtClean="0"/>
            <a:t>1999: OMB Circular A-110 revisions</a:t>
          </a:r>
          <a:endParaRPr lang="en-US" sz="1400" dirty="0"/>
        </a:p>
      </dgm:t>
    </dgm:pt>
    <dgm:pt modelId="{9E4FEF84-D016-3042-82D6-EFB96E29A490}" type="parTrans" cxnId="{4DF0457E-6BF7-924D-BF6B-1B7DF5C07275}">
      <dgm:prSet/>
      <dgm:spPr/>
      <dgm:t>
        <a:bodyPr/>
        <a:lstStyle/>
        <a:p>
          <a:endParaRPr lang="en-US" sz="1200"/>
        </a:p>
      </dgm:t>
    </dgm:pt>
    <dgm:pt modelId="{45B2C844-3285-3940-9204-52C4B75CBA4E}" type="sibTrans" cxnId="{4DF0457E-6BF7-924D-BF6B-1B7DF5C07275}">
      <dgm:prSet/>
      <dgm:spPr/>
      <dgm:t>
        <a:bodyPr/>
        <a:lstStyle/>
        <a:p>
          <a:endParaRPr lang="en-US" sz="1200"/>
        </a:p>
      </dgm:t>
    </dgm:pt>
    <dgm:pt modelId="{351F5B85-06C9-5949-BD98-D09537D00AF0}">
      <dgm:prSet phldrT="[Text]" custT="1"/>
      <dgm:spPr/>
      <dgm:t>
        <a:bodyPr/>
        <a:lstStyle/>
        <a:p>
          <a:r>
            <a:rPr lang="en-US" sz="1400" dirty="0" smtClean="0"/>
            <a:t>2003: NIH Data Sharing Policy</a:t>
          </a:r>
          <a:endParaRPr lang="en-US" sz="1400" dirty="0"/>
        </a:p>
      </dgm:t>
    </dgm:pt>
    <dgm:pt modelId="{C43D8BEE-EEDE-3A40-A80F-0505C3DF120E}" type="parTrans" cxnId="{37A38DE7-C6AC-B143-98F1-9C812EFF1C39}">
      <dgm:prSet/>
      <dgm:spPr/>
      <dgm:t>
        <a:bodyPr/>
        <a:lstStyle/>
        <a:p>
          <a:endParaRPr lang="en-US" sz="1200"/>
        </a:p>
      </dgm:t>
    </dgm:pt>
    <dgm:pt modelId="{248E26FB-E145-F147-8A6B-0235483BB226}" type="sibTrans" cxnId="{37A38DE7-C6AC-B143-98F1-9C812EFF1C39}">
      <dgm:prSet/>
      <dgm:spPr/>
      <dgm:t>
        <a:bodyPr/>
        <a:lstStyle/>
        <a:p>
          <a:endParaRPr lang="en-US" sz="1200"/>
        </a:p>
      </dgm:t>
    </dgm:pt>
    <dgm:pt modelId="{3BD6B094-BDFC-534A-806F-A79A7BD457CB}">
      <dgm:prSet phldrT="[Text]" custT="1"/>
      <dgm:spPr/>
      <dgm:t>
        <a:bodyPr/>
        <a:lstStyle/>
        <a:p>
          <a:r>
            <a:rPr lang="en-US" sz="1400" dirty="0" smtClean="0"/>
            <a:t>2008: NIH Public Access Policy</a:t>
          </a:r>
          <a:endParaRPr lang="en-US" sz="1400" dirty="0"/>
        </a:p>
      </dgm:t>
    </dgm:pt>
    <dgm:pt modelId="{35E1B01D-8794-0F4B-B6C9-D6A7FD7238DE}" type="parTrans" cxnId="{4CC009F0-B4EF-934D-A7DB-D103FC9AD9E5}">
      <dgm:prSet/>
      <dgm:spPr/>
      <dgm:t>
        <a:bodyPr/>
        <a:lstStyle/>
        <a:p>
          <a:endParaRPr lang="en-US" sz="1200"/>
        </a:p>
      </dgm:t>
    </dgm:pt>
    <dgm:pt modelId="{EB651AF9-1A00-C344-8509-02EC78065F61}" type="sibTrans" cxnId="{4CC009F0-B4EF-934D-A7DB-D103FC9AD9E5}">
      <dgm:prSet/>
      <dgm:spPr/>
      <dgm:t>
        <a:bodyPr/>
        <a:lstStyle/>
        <a:p>
          <a:endParaRPr lang="en-US" sz="1200"/>
        </a:p>
      </dgm:t>
    </dgm:pt>
    <dgm:pt modelId="{1B482F70-B8CB-DD4F-A18D-67099C904E12}">
      <dgm:prSet phldrT="[Text]" custT="1"/>
      <dgm:spPr/>
      <dgm:t>
        <a:bodyPr/>
        <a:lstStyle/>
        <a:p>
          <a:r>
            <a:rPr lang="en-US" sz="1400" dirty="0" smtClean="0"/>
            <a:t>2011: NSF DMP requirement</a:t>
          </a:r>
          <a:endParaRPr lang="en-US" sz="1400" dirty="0"/>
        </a:p>
      </dgm:t>
    </dgm:pt>
    <dgm:pt modelId="{158E0706-5F51-6744-A56D-D93899296A30}" type="parTrans" cxnId="{6EF720B9-9FC1-034D-90B6-B07505CAC8A8}">
      <dgm:prSet/>
      <dgm:spPr/>
      <dgm:t>
        <a:bodyPr/>
        <a:lstStyle/>
        <a:p>
          <a:endParaRPr lang="en-US" sz="1200"/>
        </a:p>
      </dgm:t>
    </dgm:pt>
    <dgm:pt modelId="{6CA6CDF4-B106-9E42-A41C-FB584201B7ED}" type="sibTrans" cxnId="{6EF720B9-9FC1-034D-90B6-B07505CAC8A8}">
      <dgm:prSet/>
      <dgm:spPr/>
      <dgm:t>
        <a:bodyPr/>
        <a:lstStyle/>
        <a:p>
          <a:endParaRPr lang="en-US" sz="1200"/>
        </a:p>
      </dgm:t>
    </dgm:pt>
    <dgm:pt modelId="{D430D92F-C161-5C4E-8C11-ABDBE1E79E8C}">
      <dgm:prSet phldrT="[Text]" custT="1"/>
      <dgm:spPr/>
      <dgm:t>
        <a:bodyPr/>
        <a:lstStyle/>
        <a:p>
          <a:r>
            <a:rPr lang="en-US" sz="1400" dirty="0" smtClean="0"/>
            <a:t>2012: NEH, Office of Digital Humanities DMP requirement</a:t>
          </a:r>
          <a:endParaRPr lang="en-US" sz="1400" dirty="0"/>
        </a:p>
      </dgm:t>
    </dgm:pt>
    <dgm:pt modelId="{317ECFE7-8566-2E44-B40B-50BDAFF72EC8}" type="parTrans" cxnId="{836A1185-EF7B-A44F-AD47-D8282E1B6063}">
      <dgm:prSet/>
      <dgm:spPr/>
      <dgm:t>
        <a:bodyPr/>
        <a:lstStyle/>
        <a:p>
          <a:endParaRPr lang="en-US" sz="1200"/>
        </a:p>
      </dgm:t>
    </dgm:pt>
    <dgm:pt modelId="{A6267005-46C5-2343-BC5A-915CEC156B66}" type="sibTrans" cxnId="{836A1185-EF7B-A44F-AD47-D8282E1B6063}">
      <dgm:prSet/>
      <dgm:spPr/>
      <dgm:t>
        <a:bodyPr/>
        <a:lstStyle/>
        <a:p>
          <a:endParaRPr lang="en-US" sz="1200"/>
        </a:p>
      </dgm:t>
    </dgm:pt>
    <dgm:pt modelId="{80E5326C-C184-DE45-9358-8E90E181D994}">
      <dgm:prSet phldrT="[Text]" custT="1"/>
      <dgm:spPr/>
      <dgm:t>
        <a:bodyPr/>
        <a:lstStyle/>
        <a:p>
          <a:r>
            <a:rPr lang="en-US" sz="1400" dirty="0" smtClean="0"/>
            <a:t>2013: NSF bio-sketch change</a:t>
          </a:r>
          <a:endParaRPr lang="en-US" sz="1400" dirty="0"/>
        </a:p>
      </dgm:t>
    </dgm:pt>
    <dgm:pt modelId="{46E76D7E-F234-3C4E-B219-39FE19A832CE}" type="parTrans" cxnId="{2EABD583-492E-9344-8B04-CE870DD79893}">
      <dgm:prSet/>
      <dgm:spPr/>
      <dgm:t>
        <a:bodyPr/>
        <a:lstStyle/>
        <a:p>
          <a:endParaRPr lang="en-US" sz="1200"/>
        </a:p>
      </dgm:t>
    </dgm:pt>
    <dgm:pt modelId="{7A0E90F3-D1D8-2E4E-A812-0711463D3F9A}" type="sibTrans" cxnId="{2EABD583-492E-9344-8B04-CE870DD79893}">
      <dgm:prSet/>
      <dgm:spPr/>
      <dgm:t>
        <a:bodyPr/>
        <a:lstStyle/>
        <a:p>
          <a:endParaRPr lang="en-US" sz="1200"/>
        </a:p>
      </dgm:t>
    </dgm:pt>
    <dgm:pt modelId="{DD4DD408-D5EF-7A4C-BDCC-3F33915A77D2}">
      <dgm:prSet phldrT="[Text]" custT="1"/>
      <dgm:spPr/>
      <dgm:t>
        <a:bodyPr/>
        <a:lstStyle/>
        <a:p>
          <a:r>
            <a:rPr lang="en-US" sz="1400" dirty="0" smtClean="0"/>
            <a:t>2013: OSTP memo on public access to results of federally funded data</a:t>
          </a:r>
          <a:endParaRPr lang="en-US" sz="1400" dirty="0"/>
        </a:p>
      </dgm:t>
    </dgm:pt>
    <dgm:pt modelId="{85057B37-D2CE-6E49-8596-2707EF8CE31C}" type="parTrans" cxnId="{2F7AE33A-0A57-5543-9E0A-C50B226BD111}">
      <dgm:prSet/>
      <dgm:spPr/>
      <dgm:t>
        <a:bodyPr/>
        <a:lstStyle/>
        <a:p>
          <a:endParaRPr lang="en-US" sz="1200"/>
        </a:p>
      </dgm:t>
    </dgm:pt>
    <dgm:pt modelId="{11041F51-DDCE-C046-86E0-A51AC2400169}" type="sibTrans" cxnId="{2F7AE33A-0A57-5543-9E0A-C50B226BD111}">
      <dgm:prSet/>
      <dgm:spPr/>
      <dgm:t>
        <a:bodyPr/>
        <a:lstStyle/>
        <a:p>
          <a:endParaRPr lang="en-US" sz="1200"/>
        </a:p>
      </dgm:t>
    </dgm:pt>
    <dgm:pt modelId="{1E3658B4-2F32-D247-AD59-F1789B297B2E}" type="pres">
      <dgm:prSet presAssocID="{995D806B-73E1-3144-B2B1-52FE7C8F527D}" presName="Name0" presStyleCnt="0">
        <dgm:presLayoutVars>
          <dgm:dir/>
          <dgm:resizeHandles val="exact"/>
        </dgm:presLayoutVars>
      </dgm:prSet>
      <dgm:spPr/>
    </dgm:pt>
    <dgm:pt modelId="{AB929AC1-5EEC-D946-8B50-42141E8C1295}" type="pres">
      <dgm:prSet presAssocID="{995D806B-73E1-3144-B2B1-52FE7C8F527D}" presName="arrow" presStyleLbl="bgShp" presStyleIdx="0" presStyleCnt="1"/>
      <dgm:spPr/>
    </dgm:pt>
    <dgm:pt modelId="{E166835A-E695-5F42-AACD-3C2DE59C5882}" type="pres">
      <dgm:prSet presAssocID="{995D806B-73E1-3144-B2B1-52FE7C8F527D}" presName="points" presStyleCnt="0"/>
      <dgm:spPr/>
    </dgm:pt>
    <dgm:pt modelId="{410993C0-D987-8344-8C5E-DC658133A6B1}" type="pres">
      <dgm:prSet presAssocID="{DFF1115D-BFD5-AB4D-A488-1849303D6DA5}" presName="compositeA" presStyleCnt="0"/>
      <dgm:spPr/>
    </dgm:pt>
    <dgm:pt modelId="{DF61C871-B61E-0E4A-B42B-676EAEED8102}" type="pres">
      <dgm:prSet presAssocID="{DFF1115D-BFD5-AB4D-A488-1849303D6DA5}" presName="textA" presStyleLbl="revTx" presStyleIdx="0" presStyleCnt="8">
        <dgm:presLayoutVars>
          <dgm:bulletEnabled val="1"/>
        </dgm:presLayoutVars>
      </dgm:prSet>
      <dgm:spPr/>
      <dgm:t>
        <a:bodyPr/>
        <a:lstStyle/>
        <a:p>
          <a:endParaRPr lang="en-US"/>
        </a:p>
      </dgm:t>
    </dgm:pt>
    <dgm:pt modelId="{650EAAFB-E485-3446-8F0E-C0B71942B9B1}" type="pres">
      <dgm:prSet presAssocID="{DFF1115D-BFD5-AB4D-A488-1849303D6DA5}" presName="circleA" presStyleLbl="node1" presStyleIdx="0" presStyleCnt="8"/>
      <dgm:spPr/>
    </dgm:pt>
    <dgm:pt modelId="{3B9C5483-CBDB-B64C-A4C1-F8F6F10D1B63}" type="pres">
      <dgm:prSet presAssocID="{DFF1115D-BFD5-AB4D-A488-1849303D6DA5}" presName="spaceA" presStyleCnt="0"/>
      <dgm:spPr/>
    </dgm:pt>
    <dgm:pt modelId="{E40E0BCD-95F8-8344-8A4A-FDDA5BD6B51D}" type="pres">
      <dgm:prSet presAssocID="{3EFA8C9F-DC7B-2441-AA33-7A9A3D6C14C6}" presName="space" presStyleCnt="0"/>
      <dgm:spPr/>
    </dgm:pt>
    <dgm:pt modelId="{EBCB6947-05A9-EF45-9825-DC69F9F2477B}" type="pres">
      <dgm:prSet presAssocID="{E18D0FA5-0C74-DD4F-94D1-CA295CDD6FA0}" presName="compositeB" presStyleCnt="0"/>
      <dgm:spPr/>
    </dgm:pt>
    <dgm:pt modelId="{5357302F-09A6-7043-A314-D7FF03A82D05}" type="pres">
      <dgm:prSet presAssocID="{E18D0FA5-0C74-DD4F-94D1-CA295CDD6FA0}" presName="textB" presStyleLbl="revTx" presStyleIdx="1" presStyleCnt="8">
        <dgm:presLayoutVars>
          <dgm:bulletEnabled val="1"/>
        </dgm:presLayoutVars>
      </dgm:prSet>
      <dgm:spPr/>
      <dgm:t>
        <a:bodyPr/>
        <a:lstStyle/>
        <a:p>
          <a:endParaRPr lang="en-US"/>
        </a:p>
      </dgm:t>
    </dgm:pt>
    <dgm:pt modelId="{CD22FF5F-1258-F948-A290-B30455A2ED4C}" type="pres">
      <dgm:prSet presAssocID="{E18D0FA5-0C74-DD4F-94D1-CA295CDD6FA0}" presName="circleB" presStyleLbl="node1" presStyleIdx="1" presStyleCnt="8"/>
      <dgm:spPr/>
    </dgm:pt>
    <dgm:pt modelId="{569C912D-EE8F-2246-96ED-6C4A201C5662}" type="pres">
      <dgm:prSet presAssocID="{E18D0FA5-0C74-DD4F-94D1-CA295CDD6FA0}" presName="spaceB" presStyleCnt="0"/>
      <dgm:spPr/>
    </dgm:pt>
    <dgm:pt modelId="{39F18395-49EB-D245-B5F9-7ABA6B7DD27A}" type="pres">
      <dgm:prSet presAssocID="{45B2C844-3285-3940-9204-52C4B75CBA4E}" presName="space" presStyleCnt="0"/>
      <dgm:spPr/>
    </dgm:pt>
    <dgm:pt modelId="{3215A9C8-60AC-C645-9C7D-6B25AB8B0AB4}" type="pres">
      <dgm:prSet presAssocID="{351F5B85-06C9-5949-BD98-D09537D00AF0}" presName="compositeA" presStyleCnt="0"/>
      <dgm:spPr/>
    </dgm:pt>
    <dgm:pt modelId="{86BDB382-312B-B34A-9FCE-1F82A2C23023}" type="pres">
      <dgm:prSet presAssocID="{351F5B85-06C9-5949-BD98-D09537D00AF0}" presName="textA" presStyleLbl="revTx" presStyleIdx="2" presStyleCnt="8">
        <dgm:presLayoutVars>
          <dgm:bulletEnabled val="1"/>
        </dgm:presLayoutVars>
      </dgm:prSet>
      <dgm:spPr/>
      <dgm:t>
        <a:bodyPr/>
        <a:lstStyle/>
        <a:p>
          <a:endParaRPr lang="en-US"/>
        </a:p>
      </dgm:t>
    </dgm:pt>
    <dgm:pt modelId="{F8B81CE3-337E-5A4F-B6E5-7FAA57792FB1}" type="pres">
      <dgm:prSet presAssocID="{351F5B85-06C9-5949-BD98-D09537D00AF0}" presName="circleA" presStyleLbl="node1" presStyleIdx="2" presStyleCnt="8"/>
      <dgm:spPr/>
    </dgm:pt>
    <dgm:pt modelId="{0C13D6E2-B982-114F-9B8A-65D3FCEE867E}" type="pres">
      <dgm:prSet presAssocID="{351F5B85-06C9-5949-BD98-D09537D00AF0}" presName="spaceA" presStyleCnt="0"/>
      <dgm:spPr/>
    </dgm:pt>
    <dgm:pt modelId="{58586625-A62D-CC4B-AFD1-A6FB651D2E86}" type="pres">
      <dgm:prSet presAssocID="{248E26FB-E145-F147-8A6B-0235483BB226}" presName="space" presStyleCnt="0"/>
      <dgm:spPr/>
    </dgm:pt>
    <dgm:pt modelId="{ECF6174A-5DAE-0548-9ACD-255F967AAD50}" type="pres">
      <dgm:prSet presAssocID="{3BD6B094-BDFC-534A-806F-A79A7BD457CB}" presName="compositeB" presStyleCnt="0"/>
      <dgm:spPr/>
    </dgm:pt>
    <dgm:pt modelId="{057DC538-0133-4547-873D-9CD12AB6E99F}" type="pres">
      <dgm:prSet presAssocID="{3BD6B094-BDFC-534A-806F-A79A7BD457CB}" presName="textB" presStyleLbl="revTx" presStyleIdx="3" presStyleCnt="8">
        <dgm:presLayoutVars>
          <dgm:bulletEnabled val="1"/>
        </dgm:presLayoutVars>
      </dgm:prSet>
      <dgm:spPr/>
      <dgm:t>
        <a:bodyPr/>
        <a:lstStyle/>
        <a:p>
          <a:endParaRPr lang="en-US"/>
        </a:p>
      </dgm:t>
    </dgm:pt>
    <dgm:pt modelId="{D4945BC3-91AF-BE4E-964B-8F14FBD63665}" type="pres">
      <dgm:prSet presAssocID="{3BD6B094-BDFC-534A-806F-A79A7BD457CB}" presName="circleB" presStyleLbl="node1" presStyleIdx="3" presStyleCnt="8"/>
      <dgm:spPr/>
    </dgm:pt>
    <dgm:pt modelId="{86233F13-97F1-CE47-8BD2-B67EA4C4F72F}" type="pres">
      <dgm:prSet presAssocID="{3BD6B094-BDFC-534A-806F-A79A7BD457CB}" presName="spaceB" presStyleCnt="0"/>
      <dgm:spPr/>
    </dgm:pt>
    <dgm:pt modelId="{22ACEDB4-1956-3D40-AF86-2D0D322B24BD}" type="pres">
      <dgm:prSet presAssocID="{EB651AF9-1A00-C344-8509-02EC78065F61}" presName="space" presStyleCnt="0"/>
      <dgm:spPr/>
    </dgm:pt>
    <dgm:pt modelId="{09B8CBD5-5DE7-CE47-BD0B-D090609BC4D1}" type="pres">
      <dgm:prSet presAssocID="{1B482F70-B8CB-DD4F-A18D-67099C904E12}" presName="compositeA" presStyleCnt="0"/>
      <dgm:spPr/>
    </dgm:pt>
    <dgm:pt modelId="{745DA966-2F24-AE40-842E-1CE9A1671C52}" type="pres">
      <dgm:prSet presAssocID="{1B482F70-B8CB-DD4F-A18D-67099C904E12}" presName="textA" presStyleLbl="revTx" presStyleIdx="4" presStyleCnt="8" custScaleX="134874">
        <dgm:presLayoutVars>
          <dgm:bulletEnabled val="1"/>
        </dgm:presLayoutVars>
      </dgm:prSet>
      <dgm:spPr/>
      <dgm:t>
        <a:bodyPr/>
        <a:lstStyle/>
        <a:p>
          <a:endParaRPr lang="en-US"/>
        </a:p>
      </dgm:t>
    </dgm:pt>
    <dgm:pt modelId="{A39E1837-BDD7-DE49-996E-6956A0843452}" type="pres">
      <dgm:prSet presAssocID="{1B482F70-B8CB-DD4F-A18D-67099C904E12}" presName="circleA" presStyleLbl="node1" presStyleIdx="4" presStyleCnt="8"/>
      <dgm:spPr/>
    </dgm:pt>
    <dgm:pt modelId="{8A1EFE91-7B12-3E40-A199-0E6122C601A8}" type="pres">
      <dgm:prSet presAssocID="{1B482F70-B8CB-DD4F-A18D-67099C904E12}" presName="spaceA" presStyleCnt="0"/>
      <dgm:spPr/>
    </dgm:pt>
    <dgm:pt modelId="{A6FBF6CD-AF01-564C-8CF0-078BEE41FA06}" type="pres">
      <dgm:prSet presAssocID="{6CA6CDF4-B106-9E42-A41C-FB584201B7ED}" presName="space" presStyleCnt="0"/>
      <dgm:spPr/>
    </dgm:pt>
    <dgm:pt modelId="{8D18A630-94AA-4840-AAB6-DEC8DBF4B2D6}" type="pres">
      <dgm:prSet presAssocID="{D430D92F-C161-5C4E-8C11-ABDBE1E79E8C}" presName="compositeB" presStyleCnt="0"/>
      <dgm:spPr/>
    </dgm:pt>
    <dgm:pt modelId="{6E1B307C-2083-F14D-A3A0-4BF6B3F16C4F}" type="pres">
      <dgm:prSet presAssocID="{D430D92F-C161-5C4E-8C11-ABDBE1E79E8C}" presName="textB" presStyleLbl="revTx" presStyleIdx="5" presStyleCnt="8" custScaleX="130242">
        <dgm:presLayoutVars>
          <dgm:bulletEnabled val="1"/>
        </dgm:presLayoutVars>
      </dgm:prSet>
      <dgm:spPr/>
      <dgm:t>
        <a:bodyPr/>
        <a:lstStyle/>
        <a:p>
          <a:endParaRPr lang="en-US"/>
        </a:p>
      </dgm:t>
    </dgm:pt>
    <dgm:pt modelId="{6008BF38-1800-F04F-85B9-9F009C528797}" type="pres">
      <dgm:prSet presAssocID="{D430D92F-C161-5C4E-8C11-ABDBE1E79E8C}" presName="circleB" presStyleLbl="node1" presStyleIdx="5" presStyleCnt="8"/>
      <dgm:spPr/>
    </dgm:pt>
    <dgm:pt modelId="{48C592D8-86CC-1541-8EC0-F79115514FF8}" type="pres">
      <dgm:prSet presAssocID="{D430D92F-C161-5C4E-8C11-ABDBE1E79E8C}" presName="spaceB" presStyleCnt="0"/>
      <dgm:spPr/>
    </dgm:pt>
    <dgm:pt modelId="{7629307D-673F-BB48-8918-338323AA81A8}" type="pres">
      <dgm:prSet presAssocID="{A6267005-46C5-2343-BC5A-915CEC156B66}" presName="space" presStyleCnt="0"/>
      <dgm:spPr/>
    </dgm:pt>
    <dgm:pt modelId="{250DC5FD-595B-2446-A924-A6DF32282437}" type="pres">
      <dgm:prSet presAssocID="{80E5326C-C184-DE45-9358-8E90E181D994}" presName="compositeA" presStyleCnt="0"/>
      <dgm:spPr/>
    </dgm:pt>
    <dgm:pt modelId="{5FD8631B-DD4C-1E49-B0D2-6FA696D9FAC3}" type="pres">
      <dgm:prSet presAssocID="{80E5326C-C184-DE45-9358-8E90E181D994}" presName="textA" presStyleLbl="revTx" presStyleIdx="6" presStyleCnt="8">
        <dgm:presLayoutVars>
          <dgm:bulletEnabled val="1"/>
        </dgm:presLayoutVars>
      </dgm:prSet>
      <dgm:spPr/>
      <dgm:t>
        <a:bodyPr/>
        <a:lstStyle/>
        <a:p>
          <a:endParaRPr lang="en-US"/>
        </a:p>
      </dgm:t>
    </dgm:pt>
    <dgm:pt modelId="{3AE43E60-C8F9-F543-BC0B-B46D084B78DE}" type="pres">
      <dgm:prSet presAssocID="{80E5326C-C184-DE45-9358-8E90E181D994}" presName="circleA" presStyleLbl="node1" presStyleIdx="6" presStyleCnt="8"/>
      <dgm:spPr/>
    </dgm:pt>
    <dgm:pt modelId="{BE7F73C7-785B-1D4A-8E4B-0BF5C270C5AA}" type="pres">
      <dgm:prSet presAssocID="{80E5326C-C184-DE45-9358-8E90E181D994}" presName="spaceA" presStyleCnt="0"/>
      <dgm:spPr/>
    </dgm:pt>
    <dgm:pt modelId="{CB1443F0-4513-0C46-9DF8-4BE2D1DDE16D}" type="pres">
      <dgm:prSet presAssocID="{7A0E90F3-D1D8-2E4E-A812-0711463D3F9A}" presName="space" presStyleCnt="0"/>
      <dgm:spPr/>
    </dgm:pt>
    <dgm:pt modelId="{F912C3DD-CBB0-5C41-9BF7-21634800E8C9}" type="pres">
      <dgm:prSet presAssocID="{DD4DD408-D5EF-7A4C-BDCC-3F33915A77D2}" presName="compositeB" presStyleCnt="0"/>
      <dgm:spPr/>
    </dgm:pt>
    <dgm:pt modelId="{0678C413-56D7-1343-A0C9-D62E98A83B70}" type="pres">
      <dgm:prSet presAssocID="{DD4DD408-D5EF-7A4C-BDCC-3F33915A77D2}" presName="textB" presStyleLbl="revTx" presStyleIdx="7" presStyleCnt="8">
        <dgm:presLayoutVars>
          <dgm:bulletEnabled val="1"/>
        </dgm:presLayoutVars>
      </dgm:prSet>
      <dgm:spPr/>
      <dgm:t>
        <a:bodyPr/>
        <a:lstStyle/>
        <a:p>
          <a:endParaRPr lang="en-US"/>
        </a:p>
      </dgm:t>
    </dgm:pt>
    <dgm:pt modelId="{CEFAC91B-D73A-5B43-B886-39AB92D16DD3}" type="pres">
      <dgm:prSet presAssocID="{DD4DD408-D5EF-7A4C-BDCC-3F33915A77D2}" presName="circleB" presStyleLbl="node1" presStyleIdx="7" presStyleCnt="8"/>
      <dgm:spPr/>
    </dgm:pt>
    <dgm:pt modelId="{4075BB2D-0AA9-984F-8DF5-4B42322E083A}" type="pres">
      <dgm:prSet presAssocID="{DD4DD408-D5EF-7A4C-BDCC-3F33915A77D2}" presName="spaceB" presStyleCnt="0"/>
      <dgm:spPr/>
    </dgm:pt>
  </dgm:ptLst>
  <dgm:cxnLst>
    <dgm:cxn modelId="{4CC009F0-B4EF-934D-A7DB-D103FC9AD9E5}" srcId="{995D806B-73E1-3144-B2B1-52FE7C8F527D}" destId="{3BD6B094-BDFC-534A-806F-A79A7BD457CB}" srcOrd="3" destOrd="0" parTransId="{35E1B01D-8794-0F4B-B6C9-D6A7FD7238DE}" sibTransId="{EB651AF9-1A00-C344-8509-02EC78065F61}"/>
    <dgm:cxn modelId="{2EABD583-492E-9344-8B04-CE870DD79893}" srcId="{995D806B-73E1-3144-B2B1-52FE7C8F527D}" destId="{80E5326C-C184-DE45-9358-8E90E181D994}" srcOrd="6" destOrd="0" parTransId="{46E76D7E-F234-3C4E-B219-39FE19A832CE}" sibTransId="{7A0E90F3-D1D8-2E4E-A812-0711463D3F9A}"/>
    <dgm:cxn modelId="{85A94635-F07A-4AD4-A0C2-D0592515FCED}" type="presOf" srcId="{D430D92F-C161-5C4E-8C11-ABDBE1E79E8C}" destId="{6E1B307C-2083-F14D-A3A0-4BF6B3F16C4F}" srcOrd="0" destOrd="0" presId="urn:microsoft.com/office/officeart/2005/8/layout/hProcess11"/>
    <dgm:cxn modelId="{35A6D3B6-96AF-4650-8CC5-8FE1B0B981FE}" type="presOf" srcId="{DFF1115D-BFD5-AB4D-A488-1849303D6DA5}" destId="{DF61C871-B61E-0E4A-B42B-676EAEED8102}" srcOrd="0" destOrd="0" presId="urn:microsoft.com/office/officeart/2005/8/layout/hProcess11"/>
    <dgm:cxn modelId="{6EF720B9-9FC1-034D-90B6-B07505CAC8A8}" srcId="{995D806B-73E1-3144-B2B1-52FE7C8F527D}" destId="{1B482F70-B8CB-DD4F-A18D-67099C904E12}" srcOrd="4" destOrd="0" parTransId="{158E0706-5F51-6744-A56D-D93899296A30}" sibTransId="{6CA6CDF4-B106-9E42-A41C-FB584201B7ED}"/>
    <dgm:cxn modelId="{4DF0457E-6BF7-924D-BF6B-1B7DF5C07275}" srcId="{995D806B-73E1-3144-B2B1-52FE7C8F527D}" destId="{E18D0FA5-0C74-DD4F-94D1-CA295CDD6FA0}" srcOrd="1" destOrd="0" parTransId="{9E4FEF84-D016-3042-82D6-EFB96E29A490}" sibTransId="{45B2C844-3285-3940-9204-52C4B75CBA4E}"/>
    <dgm:cxn modelId="{1E22C636-0FB4-4DA6-A42F-ED7C920C6331}" type="presOf" srcId="{3BD6B094-BDFC-534A-806F-A79A7BD457CB}" destId="{057DC538-0133-4547-873D-9CD12AB6E99F}" srcOrd="0" destOrd="0" presId="urn:microsoft.com/office/officeart/2005/8/layout/hProcess11"/>
    <dgm:cxn modelId="{2F7AE33A-0A57-5543-9E0A-C50B226BD111}" srcId="{995D806B-73E1-3144-B2B1-52FE7C8F527D}" destId="{DD4DD408-D5EF-7A4C-BDCC-3F33915A77D2}" srcOrd="7" destOrd="0" parTransId="{85057B37-D2CE-6E49-8596-2707EF8CE31C}" sibTransId="{11041F51-DDCE-C046-86E0-A51AC2400169}"/>
    <dgm:cxn modelId="{DA9D6E15-011E-4707-958E-4237DE58BC5B}" type="presOf" srcId="{DD4DD408-D5EF-7A4C-BDCC-3F33915A77D2}" destId="{0678C413-56D7-1343-A0C9-D62E98A83B70}" srcOrd="0" destOrd="0" presId="urn:microsoft.com/office/officeart/2005/8/layout/hProcess11"/>
    <dgm:cxn modelId="{AB1A80B3-9C3D-EA4F-8738-547E90A93EA7}" srcId="{995D806B-73E1-3144-B2B1-52FE7C8F527D}" destId="{DFF1115D-BFD5-AB4D-A488-1849303D6DA5}" srcOrd="0" destOrd="0" parTransId="{65DB7B61-50E9-DD4E-87AC-313C3116A915}" sibTransId="{3EFA8C9F-DC7B-2441-AA33-7A9A3D6C14C6}"/>
    <dgm:cxn modelId="{0477E6AE-6485-43C0-AF74-E42843926EDA}" type="presOf" srcId="{351F5B85-06C9-5949-BD98-D09537D00AF0}" destId="{86BDB382-312B-B34A-9FCE-1F82A2C23023}" srcOrd="0" destOrd="0" presId="urn:microsoft.com/office/officeart/2005/8/layout/hProcess11"/>
    <dgm:cxn modelId="{EBB3D37A-EBBB-4B82-A5D9-07E091CA22A6}" type="presOf" srcId="{80E5326C-C184-DE45-9358-8E90E181D994}" destId="{5FD8631B-DD4C-1E49-B0D2-6FA696D9FAC3}" srcOrd="0" destOrd="0" presId="urn:microsoft.com/office/officeart/2005/8/layout/hProcess11"/>
    <dgm:cxn modelId="{B37D4630-026B-46A8-BB0B-0601EE1E250B}" type="presOf" srcId="{995D806B-73E1-3144-B2B1-52FE7C8F527D}" destId="{1E3658B4-2F32-D247-AD59-F1789B297B2E}" srcOrd="0" destOrd="0" presId="urn:microsoft.com/office/officeart/2005/8/layout/hProcess11"/>
    <dgm:cxn modelId="{81376295-3394-4D7F-839E-14681AC75398}" type="presOf" srcId="{1B482F70-B8CB-DD4F-A18D-67099C904E12}" destId="{745DA966-2F24-AE40-842E-1CE9A1671C52}" srcOrd="0" destOrd="0" presId="urn:microsoft.com/office/officeart/2005/8/layout/hProcess11"/>
    <dgm:cxn modelId="{37A38DE7-C6AC-B143-98F1-9C812EFF1C39}" srcId="{995D806B-73E1-3144-B2B1-52FE7C8F527D}" destId="{351F5B85-06C9-5949-BD98-D09537D00AF0}" srcOrd="2" destOrd="0" parTransId="{C43D8BEE-EEDE-3A40-A80F-0505C3DF120E}" sibTransId="{248E26FB-E145-F147-8A6B-0235483BB226}"/>
    <dgm:cxn modelId="{836A1185-EF7B-A44F-AD47-D8282E1B6063}" srcId="{995D806B-73E1-3144-B2B1-52FE7C8F527D}" destId="{D430D92F-C161-5C4E-8C11-ABDBE1E79E8C}" srcOrd="5" destOrd="0" parTransId="{317ECFE7-8566-2E44-B40B-50BDAFF72EC8}" sibTransId="{A6267005-46C5-2343-BC5A-915CEC156B66}"/>
    <dgm:cxn modelId="{216A874A-0977-4897-9508-A40532FA8662}" type="presOf" srcId="{E18D0FA5-0C74-DD4F-94D1-CA295CDD6FA0}" destId="{5357302F-09A6-7043-A314-D7FF03A82D05}" srcOrd="0" destOrd="0" presId="urn:microsoft.com/office/officeart/2005/8/layout/hProcess11"/>
    <dgm:cxn modelId="{679E578C-7673-4496-89D2-278C43177DBC}" type="presParOf" srcId="{1E3658B4-2F32-D247-AD59-F1789B297B2E}" destId="{AB929AC1-5EEC-D946-8B50-42141E8C1295}" srcOrd="0" destOrd="0" presId="urn:microsoft.com/office/officeart/2005/8/layout/hProcess11"/>
    <dgm:cxn modelId="{DE3467E4-820F-4745-9DA8-C51A75C279EC}" type="presParOf" srcId="{1E3658B4-2F32-D247-AD59-F1789B297B2E}" destId="{E166835A-E695-5F42-AACD-3C2DE59C5882}" srcOrd="1" destOrd="0" presId="urn:microsoft.com/office/officeart/2005/8/layout/hProcess11"/>
    <dgm:cxn modelId="{3AE4D6D8-E4B5-4EAA-A94D-8EE55B406841}" type="presParOf" srcId="{E166835A-E695-5F42-AACD-3C2DE59C5882}" destId="{410993C0-D987-8344-8C5E-DC658133A6B1}" srcOrd="0" destOrd="0" presId="urn:microsoft.com/office/officeart/2005/8/layout/hProcess11"/>
    <dgm:cxn modelId="{BE97AA0F-1BF6-457C-9CBA-6427E40E2762}" type="presParOf" srcId="{410993C0-D987-8344-8C5E-DC658133A6B1}" destId="{DF61C871-B61E-0E4A-B42B-676EAEED8102}" srcOrd="0" destOrd="0" presId="urn:microsoft.com/office/officeart/2005/8/layout/hProcess11"/>
    <dgm:cxn modelId="{91A2C919-359E-48C2-AB7E-AE6BE4D0BAE2}" type="presParOf" srcId="{410993C0-D987-8344-8C5E-DC658133A6B1}" destId="{650EAAFB-E485-3446-8F0E-C0B71942B9B1}" srcOrd="1" destOrd="0" presId="urn:microsoft.com/office/officeart/2005/8/layout/hProcess11"/>
    <dgm:cxn modelId="{4F1E750F-7C98-4A2D-B432-469C0830AEF9}" type="presParOf" srcId="{410993C0-D987-8344-8C5E-DC658133A6B1}" destId="{3B9C5483-CBDB-B64C-A4C1-F8F6F10D1B63}" srcOrd="2" destOrd="0" presId="urn:microsoft.com/office/officeart/2005/8/layout/hProcess11"/>
    <dgm:cxn modelId="{D58775F0-5434-4205-9DE9-22A7C903960A}" type="presParOf" srcId="{E166835A-E695-5F42-AACD-3C2DE59C5882}" destId="{E40E0BCD-95F8-8344-8A4A-FDDA5BD6B51D}" srcOrd="1" destOrd="0" presId="urn:microsoft.com/office/officeart/2005/8/layout/hProcess11"/>
    <dgm:cxn modelId="{E8C27DA9-8C72-4F19-B942-F9FE65CEDBF2}" type="presParOf" srcId="{E166835A-E695-5F42-AACD-3C2DE59C5882}" destId="{EBCB6947-05A9-EF45-9825-DC69F9F2477B}" srcOrd="2" destOrd="0" presId="urn:microsoft.com/office/officeart/2005/8/layout/hProcess11"/>
    <dgm:cxn modelId="{0F2778C2-3085-4CD2-8EEA-241677D5BEB8}" type="presParOf" srcId="{EBCB6947-05A9-EF45-9825-DC69F9F2477B}" destId="{5357302F-09A6-7043-A314-D7FF03A82D05}" srcOrd="0" destOrd="0" presId="urn:microsoft.com/office/officeart/2005/8/layout/hProcess11"/>
    <dgm:cxn modelId="{31746EB7-E072-4059-996A-9A42F7C1CB19}" type="presParOf" srcId="{EBCB6947-05A9-EF45-9825-DC69F9F2477B}" destId="{CD22FF5F-1258-F948-A290-B30455A2ED4C}" srcOrd="1" destOrd="0" presId="urn:microsoft.com/office/officeart/2005/8/layout/hProcess11"/>
    <dgm:cxn modelId="{99BEF4E3-D758-4537-8202-25D196B74C0F}" type="presParOf" srcId="{EBCB6947-05A9-EF45-9825-DC69F9F2477B}" destId="{569C912D-EE8F-2246-96ED-6C4A201C5662}" srcOrd="2" destOrd="0" presId="urn:microsoft.com/office/officeart/2005/8/layout/hProcess11"/>
    <dgm:cxn modelId="{20F294BB-5BF9-492D-B527-388FD168E476}" type="presParOf" srcId="{E166835A-E695-5F42-AACD-3C2DE59C5882}" destId="{39F18395-49EB-D245-B5F9-7ABA6B7DD27A}" srcOrd="3" destOrd="0" presId="urn:microsoft.com/office/officeart/2005/8/layout/hProcess11"/>
    <dgm:cxn modelId="{5EF0B364-AC32-43E0-A66D-42BED97AA421}" type="presParOf" srcId="{E166835A-E695-5F42-AACD-3C2DE59C5882}" destId="{3215A9C8-60AC-C645-9C7D-6B25AB8B0AB4}" srcOrd="4" destOrd="0" presId="urn:microsoft.com/office/officeart/2005/8/layout/hProcess11"/>
    <dgm:cxn modelId="{76AA9D78-3A7F-4ECA-A967-0C154B48FAD2}" type="presParOf" srcId="{3215A9C8-60AC-C645-9C7D-6B25AB8B0AB4}" destId="{86BDB382-312B-B34A-9FCE-1F82A2C23023}" srcOrd="0" destOrd="0" presId="urn:microsoft.com/office/officeart/2005/8/layout/hProcess11"/>
    <dgm:cxn modelId="{164C5FD4-4A71-487E-8D19-2D0A9988BBD5}" type="presParOf" srcId="{3215A9C8-60AC-C645-9C7D-6B25AB8B0AB4}" destId="{F8B81CE3-337E-5A4F-B6E5-7FAA57792FB1}" srcOrd="1" destOrd="0" presId="urn:microsoft.com/office/officeart/2005/8/layout/hProcess11"/>
    <dgm:cxn modelId="{F5EF6C36-AFD9-4791-8F49-3ECFFD9DD662}" type="presParOf" srcId="{3215A9C8-60AC-C645-9C7D-6B25AB8B0AB4}" destId="{0C13D6E2-B982-114F-9B8A-65D3FCEE867E}" srcOrd="2" destOrd="0" presId="urn:microsoft.com/office/officeart/2005/8/layout/hProcess11"/>
    <dgm:cxn modelId="{2B6434DE-F6B8-4AAF-A5CB-BFF2D6351F6A}" type="presParOf" srcId="{E166835A-E695-5F42-AACD-3C2DE59C5882}" destId="{58586625-A62D-CC4B-AFD1-A6FB651D2E86}" srcOrd="5" destOrd="0" presId="urn:microsoft.com/office/officeart/2005/8/layout/hProcess11"/>
    <dgm:cxn modelId="{2EA9007C-8D2C-423D-952A-36B2AFCDFF1D}" type="presParOf" srcId="{E166835A-E695-5F42-AACD-3C2DE59C5882}" destId="{ECF6174A-5DAE-0548-9ACD-255F967AAD50}" srcOrd="6" destOrd="0" presId="urn:microsoft.com/office/officeart/2005/8/layout/hProcess11"/>
    <dgm:cxn modelId="{39897FB4-E5B1-4841-98B7-0C730AFC41D2}" type="presParOf" srcId="{ECF6174A-5DAE-0548-9ACD-255F967AAD50}" destId="{057DC538-0133-4547-873D-9CD12AB6E99F}" srcOrd="0" destOrd="0" presId="urn:microsoft.com/office/officeart/2005/8/layout/hProcess11"/>
    <dgm:cxn modelId="{586CAD60-41F7-4AEF-B42C-4F2872622E06}" type="presParOf" srcId="{ECF6174A-5DAE-0548-9ACD-255F967AAD50}" destId="{D4945BC3-91AF-BE4E-964B-8F14FBD63665}" srcOrd="1" destOrd="0" presId="urn:microsoft.com/office/officeart/2005/8/layout/hProcess11"/>
    <dgm:cxn modelId="{278880CA-EF39-491A-B4E9-5233646AF90B}" type="presParOf" srcId="{ECF6174A-5DAE-0548-9ACD-255F967AAD50}" destId="{86233F13-97F1-CE47-8BD2-B67EA4C4F72F}" srcOrd="2" destOrd="0" presId="urn:microsoft.com/office/officeart/2005/8/layout/hProcess11"/>
    <dgm:cxn modelId="{446FDED6-E193-4638-8A1B-CDBFCFEF1605}" type="presParOf" srcId="{E166835A-E695-5F42-AACD-3C2DE59C5882}" destId="{22ACEDB4-1956-3D40-AF86-2D0D322B24BD}" srcOrd="7" destOrd="0" presId="urn:microsoft.com/office/officeart/2005/8/layout/hProcess11"/>
    <dgm:cxn modelId="{D63EE470-EE7A-44F0-9D10-DD2E39B35468}" type="presParOf" srcId="{E166835A-E695-5F42-AACD-3C2DE59C5882}" destId="{09B8CBD5-5DE7-CE47-BD0B-D090609BC4D1}" srcOrd="8" destOrd="0" presId="urn:microsoft.com/office/officeart/2005/8/layout/hProcess11"/>
    <dgm:cxn modelId="{377692F4-A738-4066-BEA7-B1F95820E3EC}" type="presParOf" srcId="{09B8CBD5-5DE7-CE47-BD0B-D090609BC4D1}" destId="{745DA966-2F24-AE40-842E-1CE9A1671C52}" srcOrd="0" destOrd="0" presId="urn:microsoft.com/office/officeart/2005/8/layout/hProcess11"/>
    <dgm:cxn modelId="{91144DE2-C3A2-4898-BD16-9C0AFE8AF4AB}" type="presParOf" srcId="{09B8CBD5-5DE7-CE47-BD0B-D090609BC4D1}" destId="{A39E1837-BDD7-DE49-996E-6956A0843452}" srcOrd="1" destOrd="0" presId="urn:microsoft.com/office/officeart/2005/8/layout/hProcess11"/>
    <dgm:cxn modelId="{7D35BC8F-B108-4CED-AFFC-3929F1708A9D}" type="presParOf" srcId="{09B8CBD5-5DE7-CE47-BD0B-D090609BC4D1}" destId="{8A1EFE91-7B12-3E40-A199-0E6122C601A8}" srcOrd="2" destOrd="0" presId="urn:microsoft.com/office/officeart/2005/8/layout/hProcess11"/>
    <dgm:cxn modelId="{B4BD1E13-A096-4734-B864-C8D318D97817}" type="presParOf" srcId="{E166835A-E695-5F42-AACD-3C2DE59C5882}" destId="{A6FBF6CD-AF01-564C-8CF0-078BEE41FA06}" srcOrd="9" destOrd="0" presId="urn:microsoft.com/office/officeart/2005/8/layout/hProcess11"/>
    <dgm:cxn modelId="{6EF19B3E-21BD-4BAD-BA31-D7506C8F6F8B}" type="presParOf" srcId="{E166835A-E695-5F42-AACD-3C2DE59C5882}" destId="{8D18A630-94AA-4840-AAB6-DEC8DBF4B2D6}" srcOrd="10" destOrd="0" presId="urn:microsoft.com/office/officeart/2005/8/layout/hProcess11"/>
    <dgm:cxn modelId="{F00B6E23-4C66-4602-96B4-086BD3173F7A}" type="presParOf" srcId="{8D18A630-94AA-4840-AAB6-DEC8DBF4B2D6}" destId="{6E1B307C-2083-F14D-A3A0-4BF6B3F16C4F}" srcOrd="0" destOrd="0" presId="urn:microsoft.com/office/officeart/2005/8/layout/hProcess11"/>
    <dgm:cxn modelId="{A8F94DF0-97D3-4BE0-81B9-7D3703CB87C3}" type="presParOf" srcId="{8D18A630-94AA-4840-AAB6-DEC8DBF4B2D6}" destId="{6008BF38-1800-F04F-85B9-9F009C528797}" srcOrd="1" destOrd="0" presId="urn:microsoft.com/office/officeart/2005/8/layout/hProcess11"/>
    <dgm:cxn modelId="{88901E25-C3A6-4A14-A59A-B595EA5B61D1}" type="presParOf" srcId="{8D18A630-94AA-4840-AAB6-DEC8DBF4B2D6}" destId="{48C592D8-86CC-1541-8EC0-F79115514FF8}" srcOrd="2" destOrd="0" presId="urn:microsoft.com/office/officeart/2005/8/layout/hProcess11"/>
    <dgm:cxn modelId="{D9F26F83-8914-4103-833A-D890E1F7AEA5}" type="presParOf" srcId="{E166835A-E695-5F42-AACD-3C2DE59C5882}" destId="{7629307D-673F-BB48-8918-338323AA81A8}" srcOrd="11" destOrd="0" presId="urn:microsoft.com/office/officeart/2005/8/layout/hProcess11"/>
    <dgm:cxn modelId="{0B7CA3C9-33EE-4D09-9513-953CE904781C}" type="presParOf" srcId="{E166835A-E695-5F42-AACD-3C2DE59C5882}" destId="{250DC5FD-595B-2446-A924-A6DF32282437}" srcOrd="12" destOrd="0" presId="urn:microsoft.com/office/officeart/2005/8/layout/hProcess11"/>
    <dgm:cxn modelId="{72192185-C851-42A7-B783-1D61AD91B67F}" type="presParOf" srcId="{250DC5FD-595B-2446-A924-A6DF32282437}" destId="{5FD8631B-DD4C-1E49-B0D2-6FA696D9FAC3}" srcOrd="0" destOrd="0" presId="urn:microsoft.com/office/officeart/2005/8/layout/hProcess11"/>
    <dgm:cxn modelId="{D4B18F3B-474E-44D3-B167-6FD7AAB3C3C4}" type="presParOf" srcId="{250DC5FD-595B-2446-A924-A6DF32282437}" destId="{3AE43E60-C8F9-F543-BC0B-B46D084B78DE}" srcOrd="1" destOrd="0" presId="urn:microsoft.com/office/officeart/2005/8/layout/hProcess11"/>
    <dgm:cxn modelId="{8BCF4BD3-055F-409F-B977-B6827F68383B}" type="presParOf" srcId="{250DC5FD-595B-2446-A924-A6DF32282437}" destId="{BE7F73C7-785B-1D4A-8E4B-0BF5C270C5AA}" srcOrd="2" destOrd="0" presId="urn:microsoft.com/office/officeart/2005/8/layout/hProcess11"/>
    <dgm:cxn modelId="{26BFFE53-377F-4989-AD8E-84CEDAAC5572}" type="presParOf" srcId="{E166835A-E695-5F42-AACD-3C2DE59C5882}" destId="{CB1443F0-4513-0C46-9DF8-4BE2D1DDE16D}" srcOrd="13" destOrd="0" presId="urn:microsoft.com/office/officeart/2005/8/layout/hProcess11"/>
    <dgm:cxn modelId="{279694D4-A0F7-410C-B437-AC982903388E}" type="presParOf" srcId="{E166835A-E695-5F42-AACD-3C2DE59C5882}" destId="{F912C3DD-CBB0-5C41-9BF7-21634800E8C9}" srcOrd="14" destOrd="0" presId="urn:microsoft.com/office/officeart/2005/8/layout/hProcess11"/>
    <dgm:cxn modelId="{E9886900-DA73-48E9-8E1C-B7C6E08BB126}" type="presParOf" srcId="{F912C3DD-CBB0-5C41-9BF7-21634800E8C9}" destId="{0678C413-56D7-1343-A0C9-D62E98A83B70}" srcOrd="0" destOrd="0" presId="urn:microsoft.com/office/officeart/2005/8/layout/hProcess11"/>
    <dgm:cxn modelId="{2722EBE5-3DCB-46C2-B192-6EECA947EC0C}" type="presParOf" srcId="{F912C3DD-CBB0-5C41-9BF7-21634800E8C9}" destId="{CEFAC91B-D73A-5B43-B886-39AB92D16DD3}" srcOrd="1" destOrd="0" presId="urn:microsoft.com/office/officeart/2005/8/layout/hProcess11"/>
    <dgm:cxn modelId="{26A95435-1EC2-4F78-AF8F-D1F03710EB70}" type="presParOf" srcId="{F912C3DD-CBB0-5C41-9BF7-21634800E8C9}" destId="{4075BB2D-0AA9-984F-8DF5-4B42322E083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29AC1-5EEC-D946-8B50-42141E8C1295}">
      <dsp:nvSpPr>
        <dsp:cNvPr id="0" name=""/>
        <dsp:cNvSpPr/>
      </dsp:nvSpPr>
      <dsp:spPr>
        <a:xfrm>
          <a:off x="0" y="1320145"/>
          <a:ext cx="9144000" cy="1760194"/>
        </a:xfrm>
        <a:prstGeom prst="notchedRightArrow">
          <a:avLst/>
        </a:prstGeom>
        <a:solidFill>
          <a:schemeClr val="accent6">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61C871-B61E-0E4A-B42B-676EAEED8102}">
      <dsp:nvSpPr>
        <dsp:cNvPr id="0" name=""/>
        <dsp:cNvSpPr/>
      </dsp:nvSpPr>
      <dsp:spPr>
        <a:xfrm>
          <a:off x="474"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1985: National Research Council</a:t>
          </a:r>
          <a:endParaRPr lang="en-US" sz="1400" kern="1200" dirty="0"/>
        </a:p>
      </dsp:txBody>
      <dsp:txXfrm>
        <a:off x="474" y="0"/>
        <a:ext cx="914176" cy="1760194"/>
      </dsp:txXfrm>
    </dsp:sp>
    <dsp:sp modelId="{650EAAFB-E485-3446-8F0E-C0B71942B9B1}">
      <dsp:nvSpPr>
        <dsp:cNvPr id="0" name=""/>
        <dsp:cNvSpPr/>
      </dsp:nvSpPr>
      <dsp:spPr>
        <a:xfrm>
          <a:off x="237538" y="1980218"/>
          <a:ext cx="440048" cy="440048"/>
        </a:xfrm>
        <a:prstGeom prst="ellipse">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57302F-09A6-7043-A314-D7FF03A82D05}">
      <dsp:nvSpPr>
        <dsp:cNvPr id="0" name=""/>
        <dsp:cNvSpPr/>
      </dsp:nvSpPr>
      <dsp:spPr>
        <a:xfrm>
          <a:off x="960359"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1999: OMB Circular A-110 revisions</a:t>
          </a:r>
          <a:endParaRPr lang="en-US" sz="1400" kern="1200" dirty="0"/>
        </a:p>
      </dsp:txBody>
      <dsp:txXfrm>
        <a:off x="960359" y="2640291"/>
        <a:ext cx="914176" cy="1760194"/>
      </dsp:txXfrm>
    </dsp:sp>
    <dsp:sp modelId="{CD22FF5F-1258-F948-A290-B30455A2ED4C}">
      <dsp:nvSpPr>
        <dsp:cNvPr id="0" name=""/>
        <dsp:cNvSpPr/>
      </dsp:nvSpPr>
      <dsp:spPr>
        <a:xfrm>
          <a:off x="1197424" y="1980218"/>
          <a:ext cx="440048" cy="440048"/>
        </a:xfrm>
        <a:prstGeom prst="ellipse">
          <a:avLst/>
        </a:prstGeom>
        <a:gradFill rotWithShape="0">
          <a:gsLst>
            <a:gs pos="0">
              <a:schemeClr val="accent6">
                <a:shade val="50000"/>
                <a:hueOff val="92106"/>
                <a:satOff val="-4026"/>
                <a:lumOff val="10990"/>
                <a:alphaOff val="0"/>
                <a:satMod val="103000"/>
                <a:lumMod val="102000"/>
                <a:tint val="94000"/>
              </a:schemeClr>
            </a:gs>
            <a:gs pos="50000">
              <a:schemeClr val="accent6">
                <a:shade val="50000"/>
                <a:hueOff val="92106"/>
                <a:satOff val="-4026"/>
                <a:lumOff val="10990"/>
                <a:alphaOff val="0"/>
                <a:satMod val="110000"/>
                <a:lumMod val="100000"/>
                <a:shade val="100000"/>
              </a:schemeClr>
            </a:gs>
            <a:gs pos="100000">
              <a:schemeClr val="accent6">
                <a:shade val="50000"/>
                <a:hueOff val="92106"/>
                <a:satOff val="-4026"/>
                <a:lumOff val="109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BDB382-312B-B34A-9FCE-1F82A2C23023}">
      <dsp:nvSpPr>
        <dsp:cNvPr id="0" name=""/>
        <dsp:cNvSpPr/>
      </dsp:nvSpPr>
      <dsp:spPr>
        <a:xfrm>
          <a:off x="1920245"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2003: NIH Data Sharing Policy</a:t>
          </a:r>
          <a:endParaRPr lang="en-US" sz="1400" kern="1200" dirty="0"/>
        </a:p>
      </dsp:txBody>
      <dsp:txXfrm>
        <a:off x="1920245" y="0"/>
        <a:ext cx="914176" cy="1760194"/>
      </dsp:txXfrm>
    </dsp:sp>
    <dsp:sp modelId="{F8B81CE3-337E-5A4F-B6E5-7FAA57792FB1}">
      <dsp:nvSpPr>
        <dsp:cNvPr id="0" name=""/>
        <dsp:cNvSpPr/>
      </dsp:nvSpPr>
      <dsp:spPr>
        <a:xfrm>
          <a:off x="2157309" y="1980218"/>
          <a:ext cx="440048" cy="440048"/>
        </a:xfrm>
        <a:prstGeom prst="ellipse">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7DC538-0133-4547-873D-9CD12AB6E99F}">
      <dsp:nvSpPr>
        <dsp:cNvPr id="0" name=""/>
        <dsp:cNvSpPr/>
      </dsp:nvSpPr>
      <dsp:spPr>
        <a:xfrm>
          <a:off x="2880131"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2008: NIH Public Access Policy</a:t>
          </a:r>
          <a:endParaRPr lang="en-US" sz="1400" kern="1200" dirty="0"/>
        </a:p>
      </dsp:txBody>
      <dsp:txXfrm>
        <a:off x="2880131" y="2640291"/>
        <a:ext cx="914176" cy="1760194"/>
      </dsp:txXfrm>
    </dsp:sp>
    <dsp:sp modelId="{D4945BC3-91AF-BE4E-964B-8F14FBD63665}">
      <dsp:nvSpPr>
        <dsp:cNvPr id="0" name=""/>
        <dsp:cNvSpPr/>
      </dsp:nvSpPr>
      <dsp:spPr>
        <a:xfrm>
          <a:off x="3117195" y="1980218"/>
          <a:ext cx="440048" cy="440048"/>
        </a:xfrm>
        <a:prstGeom prst="ellipse">
          <a:avLst/>
        </a:prstGeom>
        <a:gradFill rotWithShape="0">
          <a:gsLst>
            <a:gs pos="0">
              <a:schemeClr val="accent6">
                <a:shade val="50000"/>
                <a:hueOff val="276318"/>
                <a:satOff val="-12079"/>
                <a:lumOff val="32971"/>
                <a:alphaOff val="0"/>
                <a:satMod val="103000"/>
                <a:lumMod val="102000"/>
                <a:tint val="94000"/>
              </a:schemeClr>
            </a:gs>
            <a:gs pos="50000">
              <a:schemeClr val="accent6">
                <a:shade val="50000"/>
                <a:hueOff val="276318"/>
                <a:satOff val="-12079"/>
                <a:lumOff val="32971"/>
                <a:alphaOff val="0"/>
                <a:satMod val="110000"/>
                <a:lumMod val="100000"/>
                <a:shade val="100000"/>
              </a:schemeClr>
            </a:gs>
            <a:gs pos="100000">
              <a:schemeClr val="accent6">
                <a:shade val="50000"/>
                <a:hueOff val="276318"/>
                <a:satOff val="-12079"/>
                <a:lumOff val="329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45DA966-2F24-AE40-842E-1CE9A1671C52}">
      <dsp:nvSpPr>
        <dsp:cNvPr id="0" name=""/>
        <dsp:cNvSpPr/>
      </dsp:nvSpPr>
      <dsp:spPr>
        <a:xfrm>
          <a:off x="3840016" y="0"/>
          <a:ext cx="123298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2011: NSF DMP requirement</a:t>
          </a:r>
          <a:endParaRPr lang="en-US" sz="1400" kern="1200" dirty="0"/>
        </a:p>
      </dsp:txBody>
      <dsp:txXfrm>
        <a:off x="3840016" y="0"/>
        <a:ext cx="1232986" cy="1760194"/>
      </dsp:txXfrm>
    </dsp:sp>
    <dsp:sp modelId="{A39E1837-BDD7-DE49-996E-6956A0843452}">
      <dsp:nvSpPr>
        <dsp:cNvPr id="0" name=""/>
        <dsp:cNvSpPr/>
      </dsp:nvSpPr>
      <dsp:spPr>
        <a:xfrm>
          <a:off x="4236485" y="1980218"/>
          <a:ext cx="440048" cy="440048"/>
        </a:xfrm>
        <a:prstGeom prst="ellipse">
          <a:avLst/>
        </a:prstGeom>
        <a:gradFill rotWithShape="0">
          <a:gsLst>
            <a:gs pos="0">
              <a:schemeClr val="accent6">
                <a:shade val="50000"/>
                <a:hueOff val="368424"/>
                <a:satOff val="-16105"/>
                <a:lumOff val="43961"/>
                <a:alphaOff val="0"/>
                <a:satMod val="103000"/>
                <a:lumMod val="102000"/>
                <a:tint val="94000"/>
              </a:schemeClr>
            </a:gs>
            <a:gs pos="50000">
              <a:schemeClr val="accent6">
                <a:shade val="50000"/>
                <a:hueOff val="368424"/>
                <a:satOff val="-16105"/>
                <a:lumOff val="43961"/>
                <a:alphaOff val="0"/>
                <a:satMod val="110000"/>
                <a:lumMod val="100000"/>
                <a:shade val="100000"/>
              </a:schemeClr>
            </a:gs>
            <a:gs pos="100000">
              <a:schemeClr val="accent6">
                <a:shade val="50000"/>
                <a:hueOff val="368424"/>
                <a:satOff val="-16105"/>
                <a:lumOff val="43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E1B307C-2083-F14D-A3A0-4BF6B3F16C4F}">
      <dsp:nvSpPr>
        <dsp:cNvPr id="0" name=""/>
        <dsp:cNvSpPr/>
      </dsp:nvSpPr>
      <dsp:spPr>
        <a:xfrm>
          <a:off x="5118712" y="2640291"/>
          <a:ext cx="1190642"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2012: NEH, Office of Digital Humanities DMP requirement</a:t>
          </a:r>
          <a:endParaRPr lang="en-US" sz="1400" kern="1200" dirty="0"/>
        </a:p>
      </dsp:txBody>
      <dsp:txXfrm>
        <a:off x="5118712" y="2640291"/>
        <a:ext cx="1190642" cy="1760194"/>
      </dsp:txXfrm>
    </dsp:sp>
    <dsp:sp modelId="{6008BF38-1800-F04F-85B9-9F009C528797}">
      <dsp:nvSpPr>
        <dsp:cNvPr id="0" name=""/>
        <dsp:cNvSpPr/>
      </dsp:nvSpPr>
      <dsp:spPr>
        <a:xfrm>
          <a:off x="5494009" y="1980218"/>
          <a:ext cx="440048" cy="440048"/>
        </a:xfrm>
        <a:prstGeom prst="ellipse">
          <a:avLst/>
        </a:prstGeom>
        <a:gradFill rotWithShape="0">
          <a:gsLst>
            <a:gs pos="0">
              <a:schemeClr val="accent6">
                <a:shade val="50000"/>
                <a:hueOff val="276318"/>
                <a:satOff val="-12079"/>
                <a:lumOff val="32971"/>
                <a:alphaOff val="0"/>
                <a:satMod val="103000"/>
                <a:lumMod val="102000"/>
                <a:tint val="94000"/>
              </a:schemeClr>
            </a:gs>
            <a:gs pos="50000">
              <a:schemeClr val="accent6">
                <a:shade val="50000"/>
                <a:hueOff val="276318"/>
                <a:satOff val="-12079"/>
                <a:lumOff val="32971"/>
                <a:alphaOff val="0"/>
                <a:satMod val="110000"/>
                <a:lumMod val="100000"/>
                <a:shade val="100000"/>
              </a:schemeClr>
            </a:gs>
            <a:gs pos="100000">
              <a:schemeClr val="accent6">
                <a:shade val="50000"/>
                <a:hueOff val="276318"/>
                <a:satOff val="-12079"/>
                <a:lumOff val="329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D8631B-DD4C-1E49-B0D2-6FA696D9FAC3}">
      <dsp:nvSpPr>
        <dsp:cNvPr id="0" name=""/>
        <dsp:cNvSpPr/>
      </dsp:nvSpPr>
      <dsp:spPr>
        <a:xfrm>
          <a:off x="6355063"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2013: NSF bio-sketch change</a:t>
          </a:r>
          <a:endParaRPr lang="en-US" sz="1400" kern="1200" dirty="0"/>
        </a:p>
      </dsp:txBody>
      <dsp:txXfrm>
        <a:off x="6355063" y="0"/>
        <a:ext cx="914176" cy="1760194"/>
      </dsp:txXfrm>
    </dsp:sp>
    <dsp:sp modelId="{3AE43E60-C8F9-F543-BC0B-B46D084B78DE}">
      <dsp:nvSpPr>
        <dsp:cNvPr id="0" name=""/>
        <dsp:cNvSpPr/>
      </dsp:nvSpPr>
      <dsp:spPr>
        <a:xfrm>
          <a:off x="6592127" y="1980218"/>
          <a:ext cx="440048" cy="440048"/>
        </a:xfrm>
        <a:prstGeom prst="ellipse">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78C413-56D7-1343-A0C9-D62E98A83B70}">
      <dsp:nvSpPr>
        <dsp:cNvPr id="0" name=""/>
        <dsp:cNvSpPr/>
      </dsp:nvSpPr>
      <dsp:spPr>
        <a:xfrm>
          <a:off x="7314948"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2013: OSTP memo on public access to results of federally funded data</a:t>
          </a:r>
          <a:endParaRPr lang="en-US" sz="1400" kern="1200" dirty="0"/>
        </a:p>
      </dsp:txBody>
      <dsp:txXfrm>
        <a:off x="7314948" y="2640291"/>
        <a:ext cx="914176" cy="1760194"/>
      </dsp:txXfrm>
    </dsp:sp>
    <dsp:sp modelId="{CEFAC91B-D73A-5B43-B886-39AB92D16DD3}">
      <dsp:nvSpPr>
        <dsp:cNvPr id="0" name=""/>
        <dsp:cNvSpPr/>
      </dsp:nvSpPr>
      <dsp:spPr>
        <a:xfrm>
          <a:off x="7552013" y="1980218"/>
          <a:ext cx="440048" cy="440048"/>
        </a:xfrm>
        <a:prstGeom prst="ellipse">
          <a:avLst/>
        </a:prstGeom>
        <a:gradFill rotWithShape="0">
          <a:gsLst>
            <a:gs pos="0">
              <a:schemeClr val="accent6">
                <a:shade val="50000"/>
                <a:hueOff val="92106"/>
                <a:satOff val="-4026"/>
                <a:lumOff val="10990"/>
                <a:alphaOff val="0"/>
                <a:satMod val="103000"/>
                <a:lumMod val="102000"/>
                <a:tint val="94000"/>
              </a:schemeClr>
            </a:gs>
            <a:gs pos="50000">
              <a:schemeClr val="accent6">
                <a:shade val="50000"/>
                <a:hueOff val="92106"/>
                <a:satOff val="-4026"/>
                <a:lumOff val="10990"/>
                <a:alphaOff val="0"/>
                <a:satMod val="110000"/>
                <a:lumMod val="100000"/>
                <a:shade val="100000"/>
              </a:schemeClr>
            </a:gs>
            <a:gs pos="100000">
              <a:schemeClr val="accent6">
                <a:shade val="50000"/>
                <a:hueOff val="92106"/>
                <a:satOff val="-4026"/>
                <a:lumOff val="109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10/28/2016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C4EABF-36FB-4EEC-B677-48583AEE8B1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26976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0998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push for improved data management</a:t>
            </a:r>
            <a:r>
              <a:rPr lang="en-US" baseline="0" dirty="0" smtClean="0"/>
              <a:t> and sharing has really been made by the federal government, including the Executive Office of the President and individual funding agencies. Here’s a brief timeline:</a:t>
            </a:r>
            <a:endParaRPr lang="en-US" dirty="0" smtClean="0"/>
          </a:p>
          <a:p>
            <a:endParaRPr lang="en-US" dirty="0" smtClean="0"/>
          </a:p>
          <a:p>
            <a:r>
              <a:rPr lang="en-US" dirty="0" smtClean="0"/>
              <a:t>1985: National Research Council releases a book through</a:t>
            </a:r>
            <a:r>
              <a:rPr lang="en-US" baseline="0" dirty="0" smtClean="0"/>
              <a:t> the National Academies Press titled, “Sharing Research Data.” Makes recommendation that “Sharing research data should be a regular practice.” http://</a:t>
            </a:r>
            <a:r>
              <a:rPr lang="en-US" baseline="0" dirty="0" err="1" smtClean="0"/>
              <a:t>www.nap.edu</a:t>
            </a:r>
            <a:r>
              <a:rPr lang="en-US" baseline="0" dirty="0" smtClean="0"/>
              <a:t>/</a:t>
            </a:r>
            <a:r>
              <a:rPr lang="en-US" baseline="0" dirty="0" err="1" smtClean="0"/>
              <a:t>openbook.php?record_id</a:t>
            </a:r>
            <a:r>
              <a:rPr lang="en-US" baseline="0" dirty="0" smtClean="0"/>
              <a:t>=2033 </a:t>
            </a:r>
          </a:p>
          <a:p>
            <a:endParaRPr lang="en-US" dirty="0" smtClean="0"/>
          </a:p>
          <a:p>
            <a:r>
              <a:rPr lang="en-US" dirty="0" smtClean="0"/>
              <a:t>11/19/93,</a:t>
            </a:r>
            <a:r>
              <a:rPr lang="en-US" baseline="0" dirty="0" smtClean="0"/>
              <a:t> amended 9/30/99: OMB Circular A-110 “</a:t>
            </a:r>
            <a:r>
              <a:rPr lang="en-US" dirty="0" smtClean="0"/>
              <a:t>Uniform Administrative Requirements for Grants and Agreements With Institutions of Higher Education, Hospitals, and Other Non-Profit Organizations”</a:t>
            </a:r>
            <a:r>
              <a:rPr lang="en-US" baseline="0" dirty="0" smtClean="0"/>
              <a:t> – all scientific data, including notebooks, must be maintained for three years [after a project concludes] in order to be able to comply with FOIA requests. </a:t>
            </a:r>
            <a:endParaRPr lang="en-US" dirty="0" smtClean="0"/>
          </a:p>
          <a:p>
            <a:endParaRPr lang="en-US" dirty="0" smtClean="0"/>
          </a:p>
          <a:p>
            <a:r>
              <a:rPr lang="en-US" dirty="0" smtClean="0"/>
              <a:t>October 1, 2003: NIH institutes data sharing policy: “all investigator-initiated applications with direct costs greater than $500,000 in any single year will be expected to address data sharing in their application.”  The</a:t>
            </a:r>
            <a:r>
              <a:rPr lang="en-US" baseline="0" dirty="0" smtClean="0"/>
              <a:t> NIH funds approximately 50,000 research grants per year with a research budget of $16-17B.</a:t>
            </a:r>
          </a:p>
          <a:p>
            <a:endParaRPr lang="en-US" baseline="0" dirty="0" smtClean="0"/>
          </a:p>
          <a:p>
            <a:r>
              <a:rPr lang="en-US" baseline="0" dirty="0" smtClean="0"/>
              <a:t>2008 NIH public access policy: “</a:t>
            </a:r>
            <a:r>
              <a:rPr lang="en-US" i="1" dirty="0" smtClean="0"/>
              <a:t>The Director of the National Institutes of Health ("NIH") shall require in the current fiscal year and thereafter that all investigators funded by the NIH submit or have submitted for them to the National Library of Medicine's PubMed Central an electronic version of their final, peer-reviewed manuscripts upon acceptance for publication, to be made publicly available no later than 12 months after the official date of publication: Provided, that the NIH shall implement the public access policy in a manner consistent with copyright law.” http://</a:t>
            </a:r>
            <a:r>
              <a:rPr lang="en-US" i="1" dirty="0" err="1" smtClean="0"/>
              <a:t>publicaccess.nih.gov</a:t>
            </a:r>
            <a:r>
              <a:rPr lang="en-US" i="1" dirty="0" smtClean="0"/>
              <a:t>/</a:t>
            </a:r>
            <a:r>
              <a:rPr lang="en-US" i="1" dirty="0" err="1" smtClean="0"/>
              <a:t>policy.htm</a:t>
            </a:r>
            <a:r>
              <a:rPr lang="en-US" i="1" dirty="0" smtClean="0"/>
              <a:t> </a:t>
            </a:r>
            <a:endParaRPr lang="en-US" dirty="0" smtClean="0"/>
          </a:p>
          <a:p>
            <a:endParaRPr lang="en-US" dirty="0" smtClean="0"/>
          </a:p>
          <a:p>
            <a:r>
              <a:rPr lang="en-US" dirty="0" smtClean="0"/>
              <a:t>January</a:t>
            </a:r>
            <a:r>
              <a:rPr lang="en-US" baseline="0" dirty="0" smtClean="0"/>
              <a:t> 18, 2011: NSF starts requiring a 2-page data management plan with ALL proposals. The NSF funds approximately 11,500 grants per year with $7B in grant funding.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2012 NEH Office of Digital</a:t>
            </a:r>
            <a:r>
              <a:rPr lang="en-US" baseline="0" dirty="0" smtClean="0"/>
              <a:t> Humanities </a:t>
            </a:r>
            <a:r>
              <a:rPr lang="en-US" dirty="0" smtClean="0"/>
              <a:t>DMP</a:t>
            </a:r>
            <a:r>
              <a:rPr lang="en-US" baseline="0" dirty="0" smtClean="0"/>
              <a:t> requirement: http://</a:t>
            </a:r>
            <a:r>
              <a:rPr lang="en-US" baseline="0" dirty="0" err="1" smtClean="0"/>
              <a:t>www.neh.gov</a:t>
            </a:r>
            <a:r>
              <a:rPr lang="en-US" baseline="0" dirty="0" smtClean="0"/>
              <a:t>/files/grants/data_management_plans_2014.pdf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2013 NSF </a:t>
            </a:r>
            <a:r>
              <a:rPr lang="en-US" baseline="0" dirty="0" err="1" smtClean="0"/>
              <a:t>biosketch</a:t>
            </a:r>
            <a:r>
              <a:rPr lang="en-US" baseline="0" dirty="0" smtClean="0"/>
              <a:t> change, includes datasets as “products of work”. “</a:t>
            </a:r>
            <a:r>
              <a:rPr lang="en-US" dirty="0" smtClean="0"/>
              <a:t>Instructions for preparation of the Biographical Sketch have been revised to rename the "Publications" section to "Products" and amend terminology and instructions accordingly. This change makes clear that products may include, but are not limited to, publications, data sets, software, patents, and copyrights. “ </a:t>
            </a:r>
            <a:r>
              <a:rPr lang="en-US" baseline="0" dirty="0" smtClean="0"/>
              <a:t>http://</a:t>
            </a:r>
            <a:r>
              <a:rPr lang="en-US" baseline="0" dirty="0" err="1" smtClean="0"/>
              <a:t>www.nsf.gov</a:t>
            </a:r>
            <a:r>
              <a:rPr lang="en-US" baseline="0" dirty="0" smtClean="0"/>
              <a:t>/pubs/2013/nsf13004/nsf13004.jsp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 adapted from: Heather Coates, </a:t>
            </a:r>
            <a:r>
              <a:rPr lang="en-US" b="1" dirty="0" smtClean="0"/>
              <a:t>Data Management Lab: Session 1 Slides</a:t>
            </a:r>
          </a:p>
          <a:p>
            <a:r>
              <a:rPr lang="en-US" dirty="0" smtClean="0"/>
              <a:t> http://</a:t>
            </a:r>
            <a:r>
              <a:rPr lang="en-US" dirty="0" err="1" smtClean="0"/>
              <a:t>www.slideshare.net</a:t>
            </a:r>
            <a:r>
              <a:rPr lang="en-US" dirty="0" smtClean="0"/>
              <a:t>/</a:t>
            </a:r>
            <a:r>
              <a:rPr lang="en-US" dirty="0" err="1" smtClean="0"/>
              <a:t>goldenphizzwizards</a:t>
            </a:r>
            <a:r>
              <a:rPr lang="en-US" dirty="0" smtClean="0"/>
              <a:t>/data-mgmtlab-spr14mod1slides201403245</a:t>
            </a:r>
            <a:endParaRPr lang="en-US" dirty="0"/>
          </a:p>
        </p:txBody>
      </p:sp>
      <p:sp>
        <p:nvSpPr>
          <p:cNvPr id="4" name="Slide Number Placeholder 3"/>
          <p:cNvSpPr>
            <a:spLocks noGrp="1"/>
          </p:cNvSpPr>
          <p:nvPr>
            <p:ph type="sldNum" sz="quarter" idx="10"/>
          </p:nvPr>
        </p:nvSpPr>
        <p:spPr/>
        <p:txBody>
          <a:bodyPr/>
          <a:lstStyle/>
          <a:p>
            <a:fld id="{94E13BA1-9B5E-AE4C-9901-B5AF872C1CD1}"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77977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36082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Matrix - 1999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Big Data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NIH early data sharing requirements from grants over $500,000 – stringent controls for privacy and proprietary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2011 NSF requirement to have data management plans in the grant proposals</a:t>
            </a:r>
            <a:r>
              <a:rPr lang="en-US" baseline="0" dirty="0" smtClean="0"/>
              <a:t> – there are program specific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are simply two page documents with requirements to outline: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Data types to be collected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Standards to be used for metadata and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Sharing policies (access, privacy, IP,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Re-use policies (distribution, derivatives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Plans for archival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these requirements caused quite the scramble. No grant money if you could not include a plan.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many foundations now also have data management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497427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4054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7040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49938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So we are left with this complex view (strategic pause)</a:t>
            </a:r>
          </a:p>
          <a:p>
            <a:endParaRPr lang="en-US" dirty="0" smtClean="0"/>
          </a:p>
          <a:p>
            <a:r>
              <a:rPr lang="en-US" dirty="0" smtClean="0"/>
              <a:t>Re-emphasize the role of the curator as a collaborator</a:t>
            </a:r>
            <a:r>
              <a:rPr lang="en-US" baseline="0" dirty="0" smtClean="0"/>
              <a:t> in the creation of metadata and a </a:t>
            </a:r>
            <a:r>
              <a:rPr lang="en-US" dirty="0" smtClean="0"/>
              <a:t>builder of relationships.</a:t>
            </a:r>
          </a:p>
          <a:p>
            <a:endParaRPr lang="en-US" baseline="0" dirty="0" smtClean="0"/>
          </a:p>
          <a:p>
            <a:r>
              <a:rPr lang="en-US" baseline="0" dirty="0" smtClean="0"/>
              <a:t>Copyright and access metadata? Who polices? Is the metadata stable? Are links </a:t>
            </a:r>
            <a:r>
              <a:rPr lang="en-US" baseline="0" dirty="0" err="1" smtClean="0"/>
              <a:t>persistant</a:t>
            </a:r>
            <a:r>
              <a:rPr lang="en-US" baseline="0" dirty="0" smtClean="0"/>
              <a:t>? GATEKEEPERS</a:t>
            </a:r>
            <a:endParaRPr lang="en-US" dirty="0" smtClean="0"/>
          </a:p>
          <a:p>
            <a:endParaRPr lang="en-US" dirty="0" smtClean="0"/>
          </a:p>
          <a:p>
            <a:endParaRPr lang="en-US" dirty="0" smtClean="0"/>
          </a:p>
          <a:p>
            <a:r>
              <a:rPr lang="en-US" dirty="0" smtClean="0"/>
              <a:t>(illustrator 20)</a:t>
            </a:r>
            <a:endParaRPr lang="en-US" dirty="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79557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48993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85829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3163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1822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8259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5568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57414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01800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3485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53636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12523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0681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51175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3943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4694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86800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5327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69670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65988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529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34302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040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60320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899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908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2030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10/28/2016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23488265"/>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hyperlink" Target="http://library.ucf.edu/about/departments/scholarly-communication/research-lifecyc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library.miami.edu/datacuration/" TargetMode="External"/><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image" Target="../media/image20.png"/><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opendataenterprise.org/reports/transition-report.pdf" TargetMode="Externa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hyperlink" Target="https://www.whitehouse.gov/sites/default/files/microsites/ostp/ostp_public_access_memo_2013.pdf"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www.fda.gov/downloads/ScienceResearch/AboutScienceResearchatFDA/UCM435418.pdf" TargetMode="External"/><Relationship Id="rId13" Type="http://schemas.openxmlformats.org/officeDocument/2006/relationships/hyperlink" Target="http://www.nsf.gov/pubs/2015/nsf15052/nsf15052.pdf" TargetMode="External"/><Relationship Id="rId18" Type="http://schemas.openxmlformats.org/officeDocument/2006/relationships/hyperlink" Target="http://www.va.gov/ORO/Docs/Guidance/VA_RSCH_DATA_ACCESS_PLAN_07_23_2015.pdf" TargetMode="External"/><Relationship Id="rId3" Type="http://schemas.openxmlformats.org/officeDocument/2006/relationships/hyperlink" Target="http://www.phe.gov/Preparedness/planning/science/Pages/AccessPlan.aspx" TargetMode="External"/><Relationship Id="rId7" Type="http://schemas.openxmlformats.org/officeDocument/2006/relationships/hyperlink" Target="https://www.transportation.gov/open/official-dot-public-access-plan" TargetMode="External"/><Relationship Id="rId12" Type="http://schemas.openxmlformats.org/officeDocument/2006/relationships/hyperlink" Target="http://docs.lib.noaa.gov/noaa_documents/NOAA_Research_Council/NOAA_PARR_Plan_v5.04.pdf" TargetMode="External"/><Relationship Id="rId17" Type="http://schemas.openxmlformats.org/officeDocument/2006/relationships/hyperlink" Target="http://www.usgs.gov/usgs-manual/im/IM-OSQI-2015-01.html" TargetMode="External"/><Relationship Id="rId2" Type="http://schemas.openxmlformats.org/officeDocument/2006/relationships/hyperlink" Target="http://www.ahrq.gov/funding/policies/publicaccess/index.html" TargetMode="External"/><Relationship Id="rId16" Type="http://schemas.openxmlformats.org/officeDocument/2006/relationships/hyperlink" Target="http://blog.usaid.gov/2014/10/announcing-usaids-open-data-policy/" TargetMode="External"/><Relationship Id="rId1" Type="http://schemas.openxmlformats.org/officeDocument/2006/relationships/slideLayout" Target="../slideLayouts/slideLayout13.xml"/><Relationship Id="rId6" Type="http://schemas.openxmlformats.org/officeDocument/2006/relationships/hyperlink" Target="http://www.energy.gov/datamanagement/doe-policy-digital-research-data-management" TargetMode="External"/><Relationship Id="rId11" Type="http://schemas.openxmlformats.org/officeDocument/2006/relationships/hyperlink" Target="http://www.nist.gov/data/upload/NIST-Plan-for-Public-Access.pdf" TargetMode="External"/><Relationship Id="rId5" Type="http://schemas.openxmlformats.org/officeDocument/2006/relationships/hyperlink" Target="http://www.dtic.mil/dtic/pdf/dod_public_access_plan_feb2015.pdf" TargetMode="External"/><Relationship Id="rId15" Type="http://schemas.openxmlformats.org/officeDocument/2006/relationships/hyperlink" Target="http://www.usda.gov/documents/USDA-Public-Access-Implementation-Plan.pdf" TargetMode="External"/><Relationship Id="rId10" Type="http://schemas.openxmlformats.org/officeDocument/2006/relationships/hyperlink" Target="http://grants.nih.gov/grants/NIH-Public-Access-Plan.pdf" TargetMode="External"/><Relationship Id="rId19" Type="http://schemas.openxmlformats.org/officeDocument/2006/relationships/hyperlink" Target="http://bit.ly/FedOASummary" TargetMode="External"/><Relationship Id="rId4" Type="http://schemas.openxmlformats.org/officeDocument/2006/relationships/hyperlink" Target="http://www.cdc.gov/od/science/docs/Final-CDC-Public-Access-Plan-Jan-2015_508-Compliant.pdf" TargetMode="External"/><Relationship Id="rId9" Type="http://schemas.openxmlformats.org/officeDocument/2006/relationships/hyperlink" Target="http://science.nasa.gov/media/medialibrary/2014/12/05/NASA_Plan_for_increasing_access_to_results_of_federally_funded_research.pdf" TargetMode="External"/><Relationship Id="rId14" Type="http://schemas.openxmlformats.org/officeDocument/2006/relationships/hyperlink" Target="http://public.media.smithsonianmag.com/file_upload_plugin/1f143b54-a9f9-4746-bef5-1c76151e3c7a.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slideshare.net/franmod/tendencias-storag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dmponline.dcc.ac.uk/" TargetMode="Externa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hyperlink" Target="https://osf.io/qh6ad/"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classguides.lib.uconn.edu/content.php?pid=355458&amp;sid=3391384"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1928190" y="2285999"/>
            <a:ext cx="9193545" cy="1213121"/>
          </a:xfrm>
          <a:effectLst>
            <a:outerShdw blurRad="50800" dist="38100" dir="2700000" algn="tl" rotWithShape="0">
              <a:prstClr val="black">
                <a:alpha val="40000"/>
              </a:prstClr>
            </a:outerShdw>
          </a:effectLst>
        </p:spPr>
        <p:txBody>
          <a:bodyPr>
            <a:normAutofit/>
          </a:bodyPr>
          <a:lstStyle/>
          <a:p>
            <a:r>
              <a:rPr lang="en-US" sz="4400" b="1" dirty="0" smtClean="0"/>
              <a:t>Data Curation</a:t>
            </a:r>
            <a:endParaRPr lang="en-US" sz="4400" b="1" dirty="0"/>
          </a:p>
        </p:txBody>
      </p:sp>
      <p:sp>
        <p:nvSpPr>
          <p:cNvPr id="3" name="Subtitle 2"/>
          <p:cNvSpPr>
            <a:spLocks noGrp="1"/>
          </p:cNvSpPr>
          <p:nvPr>
            <p:ph type="subTitle" idx="1"/>
          </p:nvPr>
        </p:nvSpPr>
        <p:spPr>
          <a:xfrm>
            <a:off x="2126974" y="3499120"/>
            <a:ext cx="9170503" cy="554326"/>
          </a:xfrm>
          <a:effectLst>
            <a:outerShdw blurRad="50800" dist="38100" dir="2700000" algn="tl" rotWithShape="0">
              <a:prstClr val="black">
                <a:alpha val="40000"/>
              </a:prstClr>
            </a:outerShdw>
          </a:effectLst>
        </p:spPr>
        <p:txBody>
          <a:bodyPr>
            <a:normAutofit/>
          </a:bodyPr>
          <a:lstStyle/>
          <a:p>
            <a:r>
              <a:rPr lang="en-US" dirty="0" smtClean="0"/>
              <a:t>for liaison librarians</a:t>
            </a:r>
            <a:endParaRPr lang="en-US" dirty="0" smtClean="0"/>
          </a:p>
          <a:p>
            <a:endParaRPr lang="en-US" dirty="0"/>
          </a:p>
        </p:txBody>
      </p:sp>
      <p:sp>
        <p:nvSpPr>
          <p:cNvPr id="5" name="Rectangle 4"/>
          <p:cNvSpPr/>
          <p:nvPr/>
        </p:nvSpPr>
        <p:spPr>
          <a:xfrm>
            <a:off x="3260902" y="5785119"/>
            <a:ext cx="4092238" cy="646331"/>
          </a:xfrm>
          <a:prstGeom prst="rect">
            <a:avLst/>
          </a:prstGeom>
        </p:spPr>
        <p:txBody>
          <a:bodyPr wrap="square">
            <a:spAutoFit/>
          </a:bodyPr>
          <a:lstStyle/>
          <a:p>
            <a:r>
              <a:rPr lang="en-US" dirty="0" smtClean="0"/>
              <a:t>Timothy </a:t>
            </a:r>
            <a:r>
              <a:rPr lang="en-US" dirty="0"/>
              <a:t>Norris </a:t>
            </a:r>
            <a:r>
              <a:rPr lang="en-US" dirty="0" smtClean="0"/>
              <a:t>– tnorris@miami.edu</a:t>
            </a:r>
          </a:p>
          <a:p>
            <a:r>
              <a:rPr lang="en-US" dirty="0" smtClean="0"/>
              <a:t>Fall 2016 – Library Seminar </a:t>
            </a:r>
            <a:endParaRPr lang="en-US" dirty="0"/>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descr="http://www.fondos-hd.com/user-content/uploads/wall/o/53/1920x1200_Matrix.jpg"/>
          <p:cNvPicPr>
            <a:picLocks noChangeAspect="1" noChangeArrowheads="1"/>
          </p:cNvPicPr>
          <p:nvPr/>
        </p:nvPicPr>
        <p:blipFill rotWithShape="1">
          <a:blip r:embed="rId2" cstate="print"/>
          <a:srcRect t="24437" b="1"/>
          <a:stretch/>
        </p:blipFill>
        <p:spPr bwMode="auto">
          <a:xfrm>
            <a:off x="-1" y="-30480"/>
            <a:ext cx="12188305" cy="6888480"/>
          </a:xfrm>
          <a:prstGeom prst="rect">
            <a:avLst/>
          </a:prstGeom>
          <a:noFill/>
        </p:spPr>
      </p:pic>
      <p:sp>
        <p:nvSpPr>
          <p:cNvPr id="6" name="Rectangle 5"/>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itle 1"/>
          <p:cNvSpPr>
            <a:spLocks noGrp="1"/>
          </p:cNvSpPr>
          <p:nvPr>
            <p:ph type="title"/>
          </p:nvPr>
        </p:nvSpPr>
        <p:spPr>
          <a:xfrm>
            <a:off x="1030635" y="533400"/>
            <a:ext cx="7189773" cy="1143000"/>
          </a:xfrm>
        </p:spPr>
        <p:txBody>
          <a:bodyPr>
            <a:normAutofit/>
          </a:bodyPr>
          <a:lstStyle/>
          <a:p>
            <a:pPr algn="ctr"/>
            <a:r>
              <a:rPr lang="en-US" sz="3200" b="1" dirty="0" smtClean="0">
                <a:solidFill>
                  <a:srgbClr val="92D050"/>
                </a:solidFill>
                <a:latin typeface="Bitstream Vera Sans" panose="020B0603030804020204" pitchFamily="34" charset="0"/>
              </a:rPr>
              <a:t>Why Manage Data</a:t>
            </a:r>
            <a:endParaRPr lang="en-US" sz="3200" b="1" dirty="0">
              <a:solidFill>
                <a:srgbClr val="92D050"/>
              </a:solidFill>
              <a:latin typeface="+mn-lt"/>
            </a:endParaRPr>
          </a:p>
        </p:txBody>
      </p:sp>
      <p:sp>
        <p:nvSpPr>
          <p:cNvPr id="16" name="Content Placeholder 4"/>
          <p:cNvSpPr>
            <a:spLocks noGrp="1"/>
          </p:cNvSpPr>
          <p:nvPr>
            <p:ph idx="1"/>
          </p:nvPr>
        </p:nvSpPr>
        <p:spPr>
          <a:xfrm>
            <a:off x="3869015" y="4053924"/>
            <a:ext cx="3570974" cy="2517612"/>
          </a:xfrm>
        </p:spPr>
        <p:txBody>
          <a:bodyPr>
            <a:spAutoFit/>
          </a:bodyPr>
          <a:lstStyle/>
          <a:p>
            <a:pPr marL="285750" indent="-285750"/>
            <a:r>
              <a:rPr lang="en-US" sz="2800" dirty="0">
                <a:solidFill>
                  <a:srgbClr val="92D050"/>
                </a:solidFill>
              </a:rPr>
              <a:t>Compliance</a:t>
            </a:r>
          </a:p>
          <a:p>
            <a:pPr lvl="1">
              <a:spcBef>
                <a:spcPts val="0"/>
              </a:spcBef>
              <a:buFont typeface="Arial" panose="020B0604020202020204" pitchFamily="34" charset="0"/>
              <a:buChar char="•"/>
            </a:pPr>
            <a:r>
              <a:rPr lang="en-US" sz="2400" dirty="0">
                <a:solidFill>
                  <a:srgbClr val="92D050"/>
                </a:solidFill>
              </a:rPr>
              <a:t>Grant writing</a:t>
            </a:r>
          </a:p>
          <a:p>
            <a:pPr lvl="1">
              <a:spcBef>
                <a:spcPts val="0"/>
              </a:spcBef>
              <a:buFont typeface="Arial" panose="020B0604020202020204" pitchFamily="34" charset="0"/>
              <a:buChar char="•"/>
            </a:pPr>
            <a:r>
              <a:rPr lang="en-US" sz="2400" dirty="0">
                <a:solidFill>
                  <a:srgbClr val="92D050"/>
                </a:solidFill>
              </a:rPr>
              <a:t>University policy</a:t>
            </a:r>
          </a:p>
          <a:p>
            <a:pPr lvl="1">
              <a:spcBef>
                <a:spcPts val="0"/>
              </a:spcBef>
              <a:buFont typeface="Arial" panose="020B0604020202020204" pitchFamily="34" charset="0"/>
              <a:buChar char="•"/>
            </a:pPr>
            <a:r>
              <a:rPr lang="en-US" sz="2400" dirty="0">
                <a:solidFill>
                  <a:srgbClr val="92D050"/>
                </a:solidFill>
              </a:rPr>
              <a:t>Research ethics</a:t>
            </a:r>
          </a:p>
          <a:p>
            <a:pPr lvl="1">
              <a:buChar char="•"/>
            </a:pPr>
            <a:endParaRPr lang="en-US" sz="2400" dirty="0">
              <a:solidFill>
                <a:srgbClr val="92D050"/>
              </a:solidFill>
            </a:endParaRPr>
          </a:p>
          <a:p>
            <a:pPr lvl="1">
              <a:buChar char="•"/>
            </a:pPr>
            <a:endParaRPr lang="en-US" sz="2400" dirty="0">
              <a:solidFill>
                <a:srgbClr val="92D050"/>
              </a:solidFill>
            </a:endParaRPr>
          </a:p>
        </p:txBody>
      </p:sp>
      <p:sp>
        <p:nvSpPr>
          <p:cNvPr id="17" name="Rectangle 16"/>
          <p:cNvSpPr/>
          <p:nvPr/>
        </p:nvSpPr>
        <p:spPr>
          <a:xfrm>
            <a:off x="3145434" y="1867079"/>
            <a:ext cx="4572000" cy="1631216"/>
          </a:xfrm>
          <a:prstGeom prst="rect">
            <a:avLst/>
          </a:prstGeom>
        </p:spPr>
        <p:txBody>
          <a:bodyPr>
            <a:spAutoFit/>
          </a:bodyPr>
          <a:lstStyle/>
          <a:p>
            <a:pPr marL="285750" indent="-285750">
              <a:buFont typeface="Arial" panose="020B0604020202020204" pitchFamily="34" charset="0"/>
              <a:buChar char="•"/>
            </a:pPr>
            <a:r>
              <a:rPr lang="en-US" sz="2800" dirty="0">
                <a:solidFill>
                  <a:srgbClr val="92D050"/>
                </a:solidFill>
              </a:rPr>
              <a:t>Productivity</a:t>
            </a:r>
          </a:p>
          <a:p>
            <a:pPr marL="742950" lvl="1" indent="-285750">
              <a:buFont typeface="Arial" panose="020B0604020202020204" pitchFamily="34" charset="0"/>
              <a:buChar char="•"/>
            </a:pPr>
            <a:r>
              <a:rPr lang="en-US" sz="2400" dirty="0">
                <a:solidFill>
                  <a:srgbClr val="92D050"/>
                </a:solidFill>
              </a:rPr>
              <a:t>Publishing</a:t>
            </a:r>
          </a:p>
          <a:p>
            <a:pPr marL="742950" lvl="1" indent="-285750">
              <a:buFont typeface="Arial" panose="020B0604020202020204" pitchFamily="34" charset="0"/>
              <a:buChar char="•"/>
            </a:pPr>
            <a:r>
              <a:rPr lang="en-US" sz="2400" dirty="0">
                <a:solidFill>
                  <a:srgbClr val="92D050"/>
                </a:solidFill>
              </a:rPr>
              <a:t>Knowledge creation</a:t>
            </a:r>
          </a:p>
          <a:p>
            <a:pPr marL="742950" lvl="1" indent="-285750">
              <a:buFont typeface="Arial" panose="020B0604020202020204" pitchFamily="34" charset="0"/>
              <a:buChar char="•"/>
            </a:pPr>
            <a:r>
              <a:rPr lang="en-US" sz="2400" dirty="0">
                <a:solidFill>
                  <a:srgbClr val="92D050"/>
                </a:solidFill>
              </a:rPr>
              <a:t>Career advancement</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04144" flipH="1">
            <a:off x="8206151" y="1725551"/>
            <a:ext cx="593822" cy="159812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47956">
            <a:off x="8124937" y="4565536"/>
            <a:ext cx="1694177" cy="847089"/>
          </a:xfrm>
          <a:prstGeom prst="rect">
            <a:avLst/>
          </a:prstGeom>
        </p:spPr>
      </p:pic>
      <p:sp>
        <p:nvSpPr>
          <p:cNvPr id="20" name="Rectangle 19"/>
          <p:cNvSpPr/>
          <p:nvPr/>
        </p:nvSpPr>
        <p:spPr>
          <a:xfrm>
            <a:off x="1656546" y="6312106"/>
            <a:ext cx="4572000" cy="276999"/>
          </a:xfrm>
          <a:prstGeom prst="rect">
            <a:avLst/>
          </a:prstGeom>
        </p:spPr>
        <p:txBody>
          <a:bodyPr>
            <a:spAutoFit/>
          </a:bodyPr>
          <a:lstStyle/>
          <a:p>
            <a:r>
              <a:rPr lang="en-US" sz="1200" dirty="0" smtClean="0">
                <a:solidFill>
                  <a:prstClr val="white">
                    <a:lumMod val="50000"/>
                  </a:prstClr>
                </a:solidFill>
              </a:rPr>
              <a:t>http</a:t>
            </a:r>
            <a:r>
              <a:rPr lang="en-US" sz="1200" dirty="0">
                <a:solidFill>
                  <a:prstClr val="white">
                    <a:lumMod val="50000"/>
                  </a:prstClr>
                </a:solidFill>
              </a:rPr>
              <a:t>://www.pd4pic.com/images800_/carrot-orange-vegetable.png</a:t>
            </a:r>
          </a:p>
        </p:txBody>
      </p:sp>
      <p:sp>
        <p:nvSpPr>
          <p:cNvPr id="21" name="Rectangle 20"/>
          <p:cNvSpPr/>
          <p:nvPr/>
        </p:nvSpPr>
        <p:spPr>
          <a:xfrm>
            <a:off x="8472507" y="3284498"/>
            <a:ext cx="567296" cy="830997"/>
          </a:xfrm>
          <a:prstGeom prst="rect">
            <a:avLst/>
          </a:prstGeom>
        </p:spPr>
        <p:txBody>
          <a:bodyPr wrap="square">
            <a:spAutoFit/>
          </a:bodyPr>
          <a:lstStyle/>
          <a:p>
            <a:r>
              <a:rPr lang="en-US" sz="4800" dirty="0" smtClean="0">
                <a:solidFill>
                  <a:prstClr val="white">
                    <a:lumMod val="50000"/>
                  </a:prstClr>
                </a:solidFill>
              </a:rPr>
              <a:t>+</a:t>
            </a:r>
            <a:endParaRPr lang="en-US" sz="4800" dirty="0">
              <a:solidFill>
                <a:prstClr val="white">
                  <a:lumMod val="50000"/>
                </a:prstClr>
              </a:solidFill>
            </a:endParaRPr>
          </a:p>
        </p:txBody>
      </p:sp>
      <p:sp>
        <p:nvSpPr>
          <p:cNvPr id="22" name="Rectangle 21"/>
          <p:cNvSpPr/>
          <p:nvPr/>
        </p:nvSpPr>
        <p:spPr>
          <a:xfrm>
            <a:off x="6538842" y="6312106"/>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12" name="Rectangle 11"/>
          <p:cNvSpPr/>
          <p:nvPr/>
        </p:nvSpPr>
        <p:spPr>
          <a:xfrm rot="19595855">
            <a:off x="2445240" y="2792056"/>
            <a:ext cx="6149452"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smtClean="0">
                <a:solidFill>
                  <a:srgbClr val="92D050"/>
                </a:solidFill>
                <a:ea typeface="Calibri" panose="020F0502020204030204" pitchFamily="34" charset="0"/>
                <a:cs typeface="Times New Roman" panose="02020603050405020304" pitchFamily="18" charset="0"/>
              </a:rPr>
              <a:t>SOMETHING ELSE?</a:t>
            </a:r>
            <a:endParaRPr lang="en-US" sz="2400" dirty="0">
              <a:solidFill>
                <a:srgbClr val="92D050"/>
              </a:solidFill>
            </a:endParaRPr>
          </a:p>
        </p:txBody>
      </p:sp>
    </p:spTree>
    <p:extLst>
      <p:ext uri="{BB962C8B-B14F-4D97-AF65-F5344CB8AC3E}">
        <p14:creationId xmlns:p14="http://schemas.microsoft.com/office/powerpoint/2010/main" val="34458437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20" grpId="0"/>
      <p:bldP spid="21" grpId="0"/>
      <p:bldP spid="22"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SC.ResearchCycle_BlueWords_highRes2-23-2015cc-by-nc.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266" y="463668"/>
            <a:ext cx="7192854" cy="5657919"/>
          </a:xfrm>
          <a:prstGeom prst="rect">
            <a:avLst/>
          </a:prstGeom>
        </p:spPr>
      </p:pic>
      <p:sp>
        <p:nvSpPr>
          <p:cNvPr id="4" name="Rectangle 3"/>
          <p:cNvSpPr/>
          <p:nvPr/>
        </p:nvSpPr>
        <p:spPr>
          <a:xfrm>
            <a:off x="7660118" y="6096899"/>
            <a:ext cx="3788217"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guides.library.ucsc.edu</a:t>
            </a:r>
            <a:r>
              <a:rPr lang="en-US" sz="1400" dirty="0">
                <a:solidFill>
                  <a:srgbClr val="595959"/>
                </a:solidFill>
              </a:rPr>
              <a:t>/</a:t>
            </a:r>
            <a:r>
              <a:rPr lang="en-US" sz="1400" dirty="0" err="1">
                <a:solidFill>
                  <a:srgbClr val="595959"/>
                </a:solidFill>
              </a:rPr>
              <a:t>datamanagement</a:t>
            </a:r>
            <a:r>
              <a:rPr lang="en-US" sz="1400" dirty="0">
                <a:solidFill>
                  <a:srgbClr val="595959"/>
                </a:solidFill>
              </a:rPr>
              <a:t>/</a:t>
            </a:r>
          </a:p>
        </p:txBody>
      </p:sp>
    </p:spTree>
    <p:extLst>
      <p:ext uri="{BB962C8B-B14F-4D97-AF65-F5344CB8AC3E}">
        <p14:creationId xmlns:p14="http://schemas.microsoft.com/office/powerpoint/2010/main" val="4261637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DResearch_Life_Cyc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2700" y="0"/>
            <a:ext cx="7064337" cy="6858000"/>
          </a:xfrm>
          <a:prstGeom prst="rect">
            <a:avLst/>
          </a:prstGeom>
        </p:spPr>
      </p:pic>
      <p:sp>
        <p:nvSpPr>
          <p:cNvPr id="4" name="Rectangle 3"/>
          <p:cNvSpPr/>
          <p:nvPr/>
        </p:nvSpPr>
        <p:spPr>
          <a:xfrm>
            <a:off x="783372" y="6056580"/>
            <a:ext cx="2206115"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libguides.ucd.ie</a:t>
            </a:r>
            <a:r>
              <a:rPr lang="en-US" sz="1400" dirty="0">
                <a:solidFill>
                  <a:srgbClr val="595959"/>
                </a:solidFill>
              </a:rPr>
              <a:t>/data</a:t>
            </a:r>
          </a:p>
        </p:txBody>
      </p:sp>
    </p:spTree>
    <p:extLst>
      <p:ext uri="{BB962C8B-B14F-4D97-AF65-F5344CB8AC3E}">
        <p14:creationId xmlns:p14="http://schemas.microsoft.com/office/powerpoint/2010/main" val="17889197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 Lifecycle</a:t>
            </a:r>
            <a:endParaRPr lang="en-US" dirty="0"/>
          </a:p>
        </p:txBody>
      </p:sp>
      <p:sp>
        <p:nvSpPr>
          <p:cNvPr id="5" name="Rectangle 4"/>
          <p:cNvSpPr/>
          <p:nvPr/>
        </p:nvSpPr>
        <p:spPr>
          <a:xfrm>
            <a:off x="2634973" y="5594021"/>
            <a:ext cx="6947221" cy="307777"/>
          </a:xfrm>
          <a:prstGeom prst="rect">
            <a:avLst/>
          </a:prstGeom>
        </p:spPr>
        <p:txBody>
          <a:bodyPr wrap="square">
            <a:spAutoFit/>
          </a:bodyPr>
          <a:lstStyle/>
          <a:p>
            <a:r>
              <a:rPr lang="en-US" sz="1400" dirty="0">
                <a:solidFill>
                  <a:srgbClr val="595959"/>
                </a:solidFill>
              </a:rPr>
              <a:t>http://</a:t>
            </a:r>
            <a:r>
              <a:rPr lang="en-US" sz="1400" dirty="0" err="1">
                <a:solidFill>
                  <a:srgbClr val="595959"/>
                </a:solidFill>
              </a:rPr>
              <a:t>www.usgs.gov</a:t>
            </a:r>
            <a:r>
              <a:rPr lang="en-US" sz="1400" dirty="0">
                <a:solidFill>
                  <a:srgbClr val="595959"/>
                </a:solidFill>
              </a:rPr>
              <a:t>/</a:t>
            </a:r>
            <a:r>
              <a:rPr lang="en-US" sz="1400" dirty="0" err="1">
                <a:solidFill>
                  <a:srgbClr val="595959"/>
                </a:solidFill>
              </a:rPr>
              <a:t>datamanagement</a:t>
            </a:r>
            <a:r>
              <a:rPr lang="en-US" sz="1400" dirty="0">
                <a:solidFill>
                  <a:srgbClr val="595959"/>
                </a:solidFill>
              </a:rPr>
              <a:t>/images/figures/USGS-data-lifecycle-</a:t>
            </a:r>
            <a:r>
              <a:rPr lang="en-US" sz="1400" dirty="0" err="1">
                <a:solidFill>
                  <a:srgbClr val="595959"/>
                </a:solidFill>
              </a:rPr>
              <a:t>model.png</a:t>
            </a:r>
            <a:endParaRPr lang="en-US" sz="1400" dirty="0">
              <a:solidFill>
                <a:srgbClr val="595959"/>
              </a:solidFill>
            </a:endParaRPr>
          </a:p>
        </p:txBody>
      </p:sp>
      <p:pic>
        <p:nvPicPr>
          <p:cNvPr id="6" name="Picture 5" descr="USGS-data-lifecycle-model.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2022" y="2382849"/>
            <a:ext cx="7366000" cy="2133600"/>
          </a:xfrm>
          <a:prstGeom prst="rect">
            <a:avLst/>
          </a:prstGeom>
        </p:spPr>
      </p:pic>
    </p:spTree>
    <p:extLst>
      <p:ext uri="{BB962C8B-B14F-4D97-AF65-F5344CB8AC3E}">
        <p14:creationId xmlns:p14="http://schemas.microsoft.com/office/powerpoint/2010/main" val="1366673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 Lifecycle</a:t>
            </a:r>
            <a:endParaRPr lang="en-US" dirty="0"/>
          </a:p>
        </p:txBody>
      </p:sp>
      <p:sp>
        <p:nvSpPr>
          <p:cNvPr id="3" name="Rectangle 2"/>
          <p:cNvSpPr/>
          <p:nvPr/>
        </p:nvSpPr>
        <p:spPr>
          <a:xfrm>
            <a:off x="3481404" y="5998719"/>
            <a:ext cx="6096000" cy="307777"/>
          </a:xfrm>
          <a:prstGeom prst="rect">
            <a:avLst/>
          </a:prstGeom>
        </p:spPr>
        <p:txBody>
          <a:bodyPr>
            <a:spAutoFit/>
          </a:bodyPr>
          <a:lstStyle/>
          <a:p>
            <a:r>
              <a:rPr lang="en-US" sz="1400" dirty="0">
                <a:solidFill>
                  <a:srgbClr val="595959"/>
                </a:solidFill>
              </a:rPr>
              <a:t>https://</a:t>
            </a:r>
            <a:r>
              <a:rPr lang="en-US" sz="1400" dirty="0" err="1">
                <a:solidFill>
                  <a:srgbClr val="595959"/>
                </a:solidFill>
              </a:rPr>
              <a:t>data.library.virginia.edu</a:t>
            </a:r>
            <a:r>
              <a:rPr lang="en-US" sz="1400" dirty="0">
                <a:solidFill>
                  <a:srgbClr val="595959"/>
                </a:solidFill>
              </a:rPr>
              <a:t>/files/Research-Life-Cycle-</a:t>
            </a:r>
            <a:r>
              <a:rPr lang="en-US" sz="1400" dirty="0" err="1">
                <a:solidFill>
                  <a:srgbClr val="595959"/>
                </a:solidFill>
              </a:rPr>
              <a:t>LG.png</a:t>
            </a:r>
            <a:endParaRPr lang="en-US" sz="1400" dirty="0">
              <a:solidFill>
                <a:srgbClr val="595959"/>
              </a:solidFill>
            </a:endParaRPr>
          </a:p>
        </p:txBody>
      </p:sp>
      <p:pic>
        <p:nvPicPr>
          <p:cNvPr id="4" name="Picture 3" descr="Research-Life-Cycle-L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298" y="2343905"/>
            <a:ext cx="8133880" cy="3231940"/>
          </a:xfrm>
          <a:prstGeom prst="rect">
            <a:avLst/>
          </a:prstGeom>
        </p:spPr>
      </p:pic>
    </p:spTree>
    <p:extLst>
      <p:ext uri="{BB962C8B-B14F-4D97-AF65-F5344CB8AC3E}">
        <p14:creationId xmlns:p14="http://schemas.microsoft.com/office/powerpoint/2010/main" val="4024740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872" y="611552"/>
            <a:ext cx="5440680" cy="1325563"/>
          </a:xfrm>
        </p:spPr>
        <p:txBody>
          <a:bodyPr/>
          <a:lstStyle/>
          <a:p>
            <a:r>
              <a:rPr lang="en-US" dirty="0" smtClean="0"/>
              <a:t>Data Curation Lifecycle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3932" y="701104"/>
            <a:ext cx="6148284" cy="5507838"/>
          </a:xfrm>
          <a:prstGeom prst="rect">
            <a:avLst/>
          </a:prstGeom>
        </p:spPr>
      </p:pic>
      <p:sp>
        <p:nvSpPr>
          <p:cNvPr id="7" name="Rectangle 6"/>
          <p:cNvSpPr/>
          <p:nvPr/>
        </p:nvSpPr>
        <p:spPr>
          <a:xfrm>
            <a:off x="5936013" y="6298494"/>
            <a:ext cx="4397721" cy="307777"/>
          </a:xfrm>
          <a:prstGeom prst="rect">
            <a:avLst/>
          </a:prstGeom>
        </p:spPr>
        <p:txBody>
          <a:bodyPr wrap="none">
            <a:spAutoFit/>
          </a:bodyPr>
          <a:lstStyle/>
          <a:p>
            <a:r>
              <a:rPr lang="en-US" sz="1400" dirty="0">
                <a:solidFill>
                  <a:prstClr val="black">
                    <a:lumMod val="65000"/>
                    <a:lumOff val="35000"/>
                  </a:prstClr>
                </a:solidFill>
              </a:rPr>
              <a:t>http://</a:t>
            </a:r>
            <a:r>
              <a:rPr lang="en-US" sz="1400" dirty="0" err="1">
                <a:solidFill>
                  <a:prstClr val="black">
                    <a:lumMod val="65000"/>
                    <a:lumOff val="35000"/>
                  </a:prstClr>
                </a:solidFill>
              </a:rPr>
              <a:t>www.dcc.ac.uk</a:t>
            </a:r>
            <a:r>
              <a:rPr lang="en-US" sz="1400" dirty="0">
                <a:solidFill>
                  <a:prstClr val="black">
                    <a:lumMod val="65000"/>
                    <a:lumOff val="35000"/>
                  </a:prstClr>
                </a:solidFill>
              </a:rPr>
              <a:t>/resources/</a:t>
            </a:r>
            <a:r>
              <a:rPr lang="en-US" sz="1400" dirty="0" err="1">
                <a:solidFill>
                  <a:prstClr val="black">
                    <a:lumMod val="65000"/>
                    <a:lumOff val="35000"/>
                  </a:prstClr>
                </a:solidFill>
              </a:rPr>
              <a:t>curation</a:t>
            </a:r>
            <a:r>
              <a:rPr lang="en-US" sz="1400" dirty="0">
                <a:solidFill>
                  <a:prstClr val="black">
                    <a:lumMod val="65000"/>
                    <a:lumOff val="35000"/>
                  </a:prstClr>
                </a:solidFill>
              </a:rPr>
              <a:t>-lifecycle-model</a:t>
            </a:r>
          </a:p>
        </p:txBody>
      </p:sp>
    </p:spTree>
    <p:extLst>
      <p:ext uri="{BB962C8B-B14F-4D97-AF65-F5344CB8AC3E}">
        <p14:creationId xmlns:p14="http://schemas.microsoft.com/office/powerpoint/2010/main" val="2147103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0" y="0"/>
            <a:ext cx="1595926" cy="852618"/>
          </a:xfrm>
          <a:prstGeom prst="rect">
            <a:avLst/>
          </a:prstGeom>
        </p:spPr>
      </p:pic>
    </p:spTree>
    <p:extLst>
      <p:ext uri="{BB962C8B-B14F-4D97-AF65-F5344CB8AC3E}">
        <p14:creationId xmlns:p14="http://schemas.microsoft.com/office/powerpoint/2010/main" val="414225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cstate="print"/>
          <a:stretch>
            <a:fillRect/>
          </a:stretch>
        </p:blipFill>
        <p:spPr>
          <a:xfrm>
            <a:off x="-6587404" y="-2592379"/>
            <a:ext cx="28853127" cy="19431697"/>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25445"/>
            <a:ext cx="10515600" cy="7081934"/>
          </a:xfr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5" y="-111779"/>
            <a:ext cx="10515600" cy="7081934"/>
          </a:xfrm>
          <a:prstGeom prst="rect">
            <a:avLst/>
          </a:prstGeom>
        </p:spPr>
      </p:pic>
      <p:sp>
        <p:nvSpPr>
          <p:cNvPr id="3" name="Rectangle 2"/>
          <p:cNvSpPr/>
          <p:nvPr/>
        </p:nvSpPr>
        <p:spPr>
          <a:xfrm rot="16200000">
            <a:off x="8709064" y="3466502"/>
            <a:ext cx="5827776" cy="276999"/>
          </a:xfrm>
          <a:prstGeom prst="rect">
            <a:avLst/>
          </a:prstGeom>
        </p:spPr>
        <p:txBody>
          <a:bodyPr wrap="square">
            <a:spAutoFit/>
          </a:bodyPr>
          <a:lstStyle/>
          <a:p>
            <a:r>
              <a:rPr lang="en-US" sz="1200" dirty="0">
                <a:hlinkClick r:id="rId4"/>
              </a:rPr>
              <a:t>http://library.ucf.edu/about/departments/scholarly-communication/research-lifecycle</a:t>
            </a:r>
            <a:r>
              <a:rPr lang="en-US" sz="1200" dirty="0" smtClean="0">
                <a:hlinkClick r:id="rId4"/>
              </a:rPr>
              <a:t>/</a:t>
            </a:r>
            <a:r>
              <a:rPr lang="en-US" sz="1200" dirty="0" smtClean="0"/>
              <a:t> </a:t>
            </a:r>
            <a:endParaRPr lang="en-US" sz="1200" dirty="0"/>
          </a:p>
        </p:txBody>
      </p:sp>
    </p:spTree>
    <p:extLst>
      <p:ext uri="{BB962C8B-B14F-4D97-AF65-F5344CB8AC3E}">
        <p14:creationId xmlns:p14="http://schemas.microsoft.com/office/powerpoint/2010/main" val="2190044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20000" y="220000"/>
                                    </p:animScale>
                                  </p:childTnLst>
                                </p:cTn>
                              </p:par>
                              <p:par>
                                <p:cTn id="7" presetID="42" presetClass="path" presetSubtype="0" accel="50000" decel="50000" fill="hold" nodeType="withEffect">
                                  <p:stCondLst>
                                    <p:cond delay="0"/>
                                  </p:stCondLst>
                                  <p:childTnLst>
                                    <p:animMotion origin="layout" path="M 0 3.33333E-6 L 0.0556 0.33889 " pathEditMode="relative" rAng="0" ptsTypes="AA">
                                      <p:cBhvr>
                                        <p:cTn id="8" dur="2000" fill="hold"/>
                                        <p:tgtEl>
                                          <p:spTgt spid="6"/>
                                        </p:tgtEl>
                                        <p:attrNameLst>
                                          <p:attrName>ppt_x</p:attrName>
                                          <p:attrName>ppt_y</p:attrName>
                                        </p:attrNameLst>
                                      </p:cBhvr>
                                      <p:rCtr x="3177" y="18079"/>
                                    </p:animMotion>
                                  </p:childTnLst>
                                </p:cTn>
                              </p:par>
                              <p:par>
                                <p:cTn id="9" presetID="10" presetClass="exit" presetSubtype="0" fill="hold" nodeType="withEffect">
                                  <p:stCondLst>
                                    <p:cond delay="0"/>
                                  </p:stCondLst>
                                  <p:childTnLst>
                                    <p:animEffect transition="out" filter="fad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2000"/>
                                        <p:tgtEl>
                                          <p:spTgt spid="3"/>
                                        </p:tgtEl>
                                      </p:cBhvr>
                                    </p:animEffect>
                                    <p:set>
                                      <p:cBhvr>
                                        <p:cTn id="14" dur="1" fill="hold">
                                          <p:stCondLst>
                                            <p:cond delay="1999"/>
                                          </p:stCondLst>
                                        </p:cTn>
                                        <p:tgtEl>
                                          <p:spTgt spid="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1.25E-6 2.59259E-6 L -0.77604 0.01504 " pathEditMode="relative" rAng="0" ptsTypes="AA">
                                      <p:cBhvr>
                                        <p:cTn id="21" dur="2000" fill="hold"/>
                                        <p:tgtEl>
                                          <p:spTgt spid="4"/>
                                        </p:tgtEl>
                                        <p:attrNameLst>
                                          <p:attrName>ppt_x</p:attrName>
                                          <p:attrName>ppt_y</p:attrName>
                                        </p:attrNameLst>
                                      </p:cBhvr>
                                      <p:rCtr x="-39648" y="972"/>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77604 0.01504 L -0.72761 -1.08172 " pathEditMode="relative" rAng="0" ptsTypes="AA">
                                      <p:cBhvr>
                                        <p:cTn id="25" dur="2000" fill="hold"/>
                                        <p:tgtEl>
                                          <p:spTgt spid="4"/>
                                        </p:tgtEl>
                                        <p:attrNameLst>
                                          <p:attrName>ppt_x</p:attrName>
                                          <p:attrName>ppt_y</p:attrName>
                                        </p:attrNameLst>
                                      </p:cBhvr>
                                      <p:rCtr x="2422" y="-54838"/>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72761 -1.08172 L 0.35703 -1.08588 " pathEditMode="relative" rAng="0" ptsTypes="AA">
                                      <p:cBhvr>
                                        <p:cTn id="29" dur="2000" fill="hold"/>
                                        <p:tgtEl>
                                          <p:spTgt spid="4"/>
                                        </p:tgtEl>
                                        <p:attrNameLst>
                                          <p:attrName>ppt_x</p:attrName>
                                          <p:attrName>ppt_y</p:attrName>
                                        </p:attrNameLst>
                                      </p:cBhvr>
                                      <p:rCtr x="54232" y="-208"/>
                                    </p:animMotion>
                                  </p:childTnLst>
                                </p:cTn>
                              </p:par>
                              <p:par>
                                <p:cTn id="30" presetID="6" presetClass="emph" presetSubtype="0" fill="hold" nodeType="withEffect">
                                  <p:stCondLst>
                                    <p:cond delay="0"/>
                                  </p:stCondLst>
                                  <p:childTnLst>
                                    <p:animScale>
                                      <p:cBhvr>
                                        <p:cTn id="31" dur="2000" fill="hold"/>
                                        <p:tgtEl>
                                          <p:spTgt spid="4"/>
                                        </p:tgtEl>
                                      </p:cBhvr>
                                      <p:by x="94000" y="94000"/>
                                    </p:animScale>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0.35703 -1.08588 L 0.41185 -0.2301 " pathEditMode="relative" rAng="0" ptsTypes="AA">
                                      <p:cBhvr>
                                        <p:cTn id="35" dur="2000" fill="hold"/>
                                        <p:tgtEl>
                                          <p:spTgt spid="4"/>
                                        </p:tgtEl>
                                        <p:attrNameLst>
                                          <p:attrName>ppt_x</p:attrName>
                                          <p:attrName>ppt_y</p:attrName>
                                        </p:attrNameLst>
                                      </p:cBhvr>
                                      <p:rCtr x="2734" y="42778"/>
                                    </p:animMotion>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2000"/>
                                        <p:tgtEl>
                                          <p:spTgt spid="4"/>
                                        </p:tgtEl>
                                      </p:cBhvr>
                                    </p:animEffect>
                                    <p:set>
                                      <p:cBhvr>
                                        <p:cTn id="40" dur="1" fill="hold">
                                          <p:stCondLst>
                                            <p:cond delay="1999"/>
                                          </p:stCondLst>
                                        </p:cTn>
                                        <p:tgtEl>
                                          <p:spTgt spid="4"/>
                                        </p:tgtEl>
                                        <p:attrNameLst>
                                          <p:attrName>style.visibility</p:attrName>
                                        </p:attrNameLst>
                                      </p:cBhvr>
                                      <p:to>
                                        <p:strVal val="hidden"/>
                                      </p:to>
                                    </p:set>
                                  </p:childTnLst>
                                </p:cTn>
                              </p:par>
                              <p:par>
                                <p:cTn id="41" presetID="6" presetClass="emph" presetSubtype="0" fill="hold" nodeType="withEffect">
                                  <p:stCondLst>
                                    <p:cond delay="0"/>
                                  </p:stCondLst>
                                  <p:childTnLst>
                                    <p:animScale>
                                      <p:cBhvr>
                                        <p:cTn id="42" dur="2000" fill="hold"/>
                                        <p:tgtEl>
                                          <p:spTgt spid="6"/>
                                        </p:tgtEl>
                                      </p:cBhvr>
                                      <p:by x="50000" y="50000"/>
                                    </p:animScale>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5" name="Rectangle 14"/>
          <p:cNvSpPr/>
          <p:nvPr/>
        </p:nvSpPr>
        <p:spPr>
          <a:xfrm>
            <a:off x="2361573" y="3229944"/>
            <a:ext cx="8194033" cy="461665"/>
          </a:xfrm>
          <a:prstGeom prst="rect">
            <a:avLst/>
          </a:prstGeom>
        </p:spPr>
        <p:txBody>
          <a:bodyPr wrap="square">
            <a:spAutoFit/>
          </a:bodyPr>
          <a:lstStyle/>
          <a:p>
            <a:r>
              <a:rPr lang="en-US" sz="2400" dirty="0">
                <a:solidFill>
                  <a:srgbClr val="92D050"/>
                </a:solidFill>
              </a:rPr>
              <a:t>During: Compliance and </a:t>
            </a:r>
            <a:r>
              <a:rPr lang="en-US" sz="2400" dirty="0" smtClean="0">
                <a:solidFill>
                  <a:srgbClr val="92D050"/>
                </a:solidFill>
              </a:rPr>
              <a:t>Productivity </a:t>
            </a:r>
            <a:endParaRPr lang="en-US" sz="2400" dirty="0">
              <a:solidFill>
                <a:srgbClr val="92D050"/>
              </a:solidFill>
            </a:endParaRPr>
          </a:p>
        </p:txBody>
      </p:sp>
      <p:sp>
        <p:nvSpPr>
          <p:cNvPr id="16" name="Rectangle 15"/>
          <p:cNvSpPr/>
          <p:nvPr/>
        </p:nvSpPr>
        <p:spPr>
          <a:xfrm>
            <a:off x="2368962" y="4514334"/>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val="2484701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1934296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99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7482" y="936627"/>
            <a:ext cx="4180609" cy="1325563"/>
          </a:xfrm>
        </p:spPr>
        <p:txBody>
          <a:bodyPr/>
          <a:lstStyle/>
          <a:p>
            <a:r>
              <a:rPr lang="en-US" dirty="0" smtClean="0"/>
              <a:t>Big 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5728" y="-1"/>
            <a:ext cx="7276424" cy="6868945"/>
          </a:xfrm>
        </p:spPr>
      </p:pic>
      <p:sp>
        <p:nvSpPr>
          <p:cNvPr id="7" name="Rectangle 6"/>
          <p:cNvSpPr/>
          <p:nvPr/>
        </p:nvSpPr>
        <p:spPr>
          <a:xfrm>
            <a:off x="1438360" y="6488668"/>
            <a:ext cx="4761240" cy="307777"/>
          </a:xfrm>
          <a:prstGeom prst="rect">
            <a:avLst/>
          </a:prstGeom>
        </p:spPr>
        <p:txBody>
          <a:bodyPr wrap="none">
            <a:spAutoFit/>
          </a:bodyPr>
          <a:lstStyle/>
          <a:p>
            <a:r>
              <a:rPr lang="en-US" sz="1400" dirty="0"/>
              <a:t>https://www.domo.com/blog/2015/08/data-never-sleeps-3-0/</a:t>
            </a:r>
          </a:p>
        </p:txBody>
      </p:sp>
    </p:spTree>
    <p:extLst>
      <p:ext uri="{BB962C8B-B14F-4D97-AF65-F5344CB8AC3E}">
        <p14:creationId xmlns:p14="http://schemas.microsoft.com/office/powerpoint/2010/main" val="1923095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85431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2087140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365127"/>
            <a:ext cx="4511040" cy="1325563"/>
          </a:xfrm>
        </p:spPr>
        <p:txBody>
          <a:bodyPr/>
          <a:lstStyle/>
          <a:p>
            <a:r>
              <a:rPr lang="en-US" dirty="0" smtClean="0"/>
              <a:t>Research Data Lifecycle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969" y="1690690"/>
            <a:ext cx="8530685" cy="4351338"/>
          </a:xfrm>
        </p:spPr>
      </p:pic>
      <p:sp>
        <p:nvSpPr>
          <p:cNvPr id="5" name="Rectangle 4"/>
          <p:cNvSpPr/>
          <p:nvPr/>
        </p:nvSpPr>
        <p:spPr>
          <a:xfrm>
            <a:off x="7166041" y="6231374"/>
            <a:ext cx="3886898" cy="369332"/>
          </a:xfrm>
          <a:prstGeom prst="rect">
            <a:avLst/>
          </a:prstGeom>
        </p:spPr>
        <p:txBody>
          <a:bodyPr wrap="none">
            <a:spAutoFit/>
          </a:bodyPr>
          <a:lstStyle/>
          <a:p>
            <a:r>
              <a:rPr lang="en-US" dirty="0">
                <a:hlinkClick r:id="rId3"/>
              </a:rPr>
              <a:t>http://library.miami.edu/datacuration</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2259444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Federal movement toward open data</a:t>
            </a:r>
            <a:endParaRPr lang="en-US" dirty="0"/>
          </a:p>
        </p:txBody>
      </p:sp>
      <p:graphicFrame>
        <p:nvGraphicFramePr>
          <p:cNvPr id="5" name="Diagram 4"/>
          <p:cNvGraphicFramePr/>
          <p:nvPr>
            <p:extLst/>
          </p:nvPr>
        </p:nvGraphicFramePr>
        <p:xfrm>
          <a:off x="1524000" y="1599051"/>
          <a:ext cx="9144000" cy="440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_NI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8848" y="3446795"/>
            <a:ext cx="731520" cy="731520"/>
          </a:xfrm>
          <a:prstGeom prst="rect">
            <a:avLst/>
          </a:prstGeom>
        </p:spPr>
      </p:pic>
      <p:pic>
        <p:nvPicPr>
          <p:cNvPr id="7" name="Picture 6" descr="logo_NI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717" y="3446795"/>
            <a:ext cx="731520" cy="731520"/>
          </a:xfrm>
          <a:prstGeom prst="rect">
            <a:avLst/>
          </a:prstGeom>
        </p:spPr>
      </p:pic>
      <p:pic>
        <p:nvPicPr>
          <p:cNvPr id="10" name="Picture 9" descr="logo_NEH.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69255" y="3446795"/>
            <a:ext cx="731520" cy="731520"/>
          </a:xfrm>
          <a:prstGeom prst="rect">
            <a:avLst/>
          </a:prstGeom>
        </p:spPr>
      </p:pic>
      <p:pic>
        <p:nvPicPr>
          <p:cNvPr id="11" name="Picture 10" descr="logo_NSF.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51121" y="3401075"/>
            <a:ext cx="822960" cy="822960"/>
          </a:xfrm>
          <a:prstGeom prst="rect">
            <a:avLst/>
          </a:prstGeom>
        </p:spPr>
      </p:pic>
      <p:pic>
        <p:nvPicPr>
          <p:cNvPr id="12" name="Picture 11" descr="logo_NSF.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19964" y="3401075"/>
            <a:ext cx="822960" cy="822960"/>
          </a:xfrm>
          <a:prstGeom prst="rect">
            <a:avLst/>
          </a:prstGeom>
        </p:spPr>
      </p:pic>
      <p:pic>
        <p:nvPicPr>
          <p:cNvPr id="13" name="Picture 12" descr="logo_OM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7814" y="3401075"/>
            <a:ext cx="822960" cy="822960"/>
          </a:xfrm>
          <a:prstGeom prst="rect">
            <a:avLst/>
          </a:prstGeom>
        </p:spPr>
      </p:pic>
      <p:pic>
        <p:nvPicPr>
          <p:cNvPr id="14" name="Picture 13" descr="logo_OM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55867" y="3401075"/>
            <a:ext cx="822960" cy="822960"/>
          </a:xfrm>
          <a:prstGeom prst="rect">
            <a:avLst/>
          </a:prstGeom>
        </p:spPr>
      </p:pic>
      <p:sp>
        <p:nvSpPr>
          <p:cNvPr id="15" name="Rectangle 14"/>
          <p:cNvSpPr/>
          <p:nvPr/>
        </p:nvSpPr>
        <p:spPr>
          <a:xfrm>
            <a:off x="653142" y="6211669"/>
            <a:ext cx="10842171" cy="523220"/>
          </a:xfrm>
          <a:prstGeom prst="rect">
            <a:avLst/>
          </a:prstGeom>
        </p:spPr>
        <p:txBody>
          <a:bodyPr wrap="square">
            <a:spAutoFit/>
          </a:bodyPr>
          <a:lstStyle/>
          <a:p>
            <a:r>
              <a:rPr lang="en-US" sz="1400" dirty="0" err="1" smtClean="0">
                <a:solidFill>
                  <a:prstClr val="black">
                    <a:lumMod val="50000"/>
                    <a:lumOff val="50000"/>
                  </a:prstClr>
                </a:solidFill>
              </a:rPr>
              <a:t>Whitmire</a:t>
            </a:r>
            <a:r>
              <a:rPr lang="en-US" sz="1400" dirty="0" smtClean="0">
                <a:solidFill>
                  <a:prstClr val="black">
                    <a:lumMod val="50000"/>
                    <a:lumOff val="50000"/>
                  </a:prstClr>
                </a:solidFill>
              </a:rPr>
              <a:t>, Amanda L. (2014). Research Data Management Curriculum, Lecture 2: Introduction to Research Data Management. Oregon State University Libraries. Retrieved 11/04/2015 from: </a:t>
            </a:r>
            <a:r>
              <a:rPr lang="en-US" sz="1400" u="sng" dirty="0" smtClean="0">
                <a:solidFill>
                  <a:prstClr val="black">
                    <a:lumMod val="50000"/>
                    <a:lumOff val="50000"/>
                  </a:prstClr>
                </a:solidFill>
                <a:hlinkClick r:id="rId12"/>
              </a:rPr>
              <a:t>http://figshare.com/articles/GRAD521_Research_Data_Management_Lectures/1003835</a:t>
            </a:r>
            <a:endParaRPr lang="en-US" sz="1400" dirty="0">
              <a:solidFill>
                <a:prstClr val="black">
                  <a:lumMod val="50000"/>
                  <a:lumOff val="50000"/>
                </a:prstClr>
              </a:solidFill>
            </a:endParaRPr>
          </a:p>
        </p:txBody>
      </p:sp>
    </p:spTree>
    <p:extLst>
      <p:ext uri="{BB962C8B-B14F-4D97-AF65-F5344CB8AC3E}">
        <p14:creationId xmlns:p14="http://schemas.microsoft.com/office/powerpoint/2010/main" val="28591424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0944" y="365127"/>
            <a:ext cx="4562856" cy="1325563"/>
          </a:xfrm>
        </p:spPr>
        <p:txBody>
          <a:bodyPr/>
          <a:lstStyle/>
          <a:p>
            <a:r>
              <a:rPr lang="en-US" dirty="0" smtClean="0"/>
              <a:t>Next steps</a:t>
            </a:r>
            <a:endParaRPr lang="en-US" dirty="0"/>
          </a:p>
        </p:txBody>
      </p:sp>
      <p:sp>
        <p:nvSpPr>
          <p:cNvPr id="3" name="Rectangle 2"/>
          <p:cNvSpPr/>
          <p:nvPr/>
        </p:nvSpPr>
        <p:spPr>
          <a:xfrm>
            <a:off x="6096000" y="6280142"/>
            <a:ext cx="5849102" cy="369332"/>
          </a:xfrm>
          <a:prstGeom prst="rect">
            <a:avLst/>
          </a:prstGeom>
        </p:spPr>
        <p:txBody>
          <a:bodyPr wrap="none">
            <a:spAutoFit/>
          </a:bodyPr>
          <a:lstStyle/>
          <a:p>
            <a:r>
              <a:rPr lang="en-US" dirty="0">
                <a:hlinkClick r:id="rId2"/>
              </a:rPr>
              <a:t>http://</a:t>
            </a:r>
            <a:r>
              <a:rPr lang="en-US" dirty="0" smtClean="0">
                <a:hlinkClick r:id="rId2"/>
              </a:rPr>
              <a:t>opendataenterprise.org/reports/transition-report.pdf</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981" y="0"/>
            <a:ext cx="5299364" cy="6858000"/>
          </a:xfrm>
          <a:prstGeom prst="rect">
            <a:avLst/>
          </a:prstGeom>
        </p:spPr>
      </p:pic>
    </p:spTree>
    <p:extLst>
      <p:ext uri="{BB962C8B-B14F-4D97-AF65-F5344CB8AC3E}">
        <p14:creationId xmlns:p14="http://schemas.microsoft.com/office/powerpoint/2010/main" val="2485892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OSTP Memo</a:t>
            </a:r>
            <a:endParaRPr lang="en-US" dirty="0"/>
          </a:p>
        </p:txBody>
      </p:sp>
      <p:sp>
        <p:nvSpPr>
          <p:cNvPr id="3" name="Content Placeholder 2"/>
          <p:cNvSpPr>
            <a:spLocks noGrp="1"/>
          </p:cNvSpPr>
          <p:nvPr>
            <p:ph idx="1"/>
          </p:nvPr>
        </p:nvSpPr>
        <p:spPr>
          <a:xfrm>
            <a:off x="838200" y="1692275"/>
            <a:ext cx="10515600" cy="4351338"/>
          </a:xfrm>
        </p:spPr>
        <p:txBody>
          <a:bodyPr>
            <a:normAutofit/>
          </a:bodyPr>
          <a:lstStyle/>
          <a:p>
            <a:r>
              <a:rPr lang="en-US" dirty="0" smtClean="0"/>
              <a:t>Transparency and efficiency</a:t>
            </a:r>
          </a:p>
          <a:p>
            <a:r>
              <a:rPr lang="en-US" dirty="0" smtClean="0"/>
              <a:t>Growth, security, value</a:t>
            </a:r>
          </a:p>
          <a:p>
            <a:r>
              <a:rPr lang="en-US" dirty="0" smtClean="0"/>
              <a:t>Commercial re-use and innovation</a:t>
            </a:r>
          </a:p>
          <a:p>
            <a:pPr marL="0" indent="0">
              <a:buNone/>
            </a:pPr>
            <a:endParaRPr lang="en-US" dirty="0"/>
          </a:p>
          <a:p>
            <a:r>
              <a:rPr lang="en-US" dirty="0" smtClean="0"/>
              <a:t>Data (from OMB Circular 110): </a:t>
            </a:r>
          </a:p>
          <a:p>
            <a:pPr indent="0">
              <a:buNone/>
            </a:pPr>
            <a:r>
              <a:rPr lang="en-US" dirty="0" smtClean="0"/>
              <a:t>“Data is defined … as the digitally recorded factual material commonly accepted in the scientific community as necessary to validate research findings including data sets used to support scholarly publications, but does not include laboratory notebooks, preliminary analyses, drafts of scientific papers, plans for future research, peer review reports, communications with colleagues, or physical objects, such as laboratory specimens.”</a:t>
            </a:r>
            <a:endParaRPr lang="en-US" dirty="0"/>
          </a:p>
        </p:txBody>
      </p:sp>
      <p:sp>
        <p:nvSpPr>
          <p:cNvPr id="4" name="Rectangle 3"/>
          <p:cNvSpPr/>
          <p:nvPr/>
        </p:nvSpPr>
        <p:spPr>
          <a:xfrm>
            <a:off x="7208969" y="2215634"/>
            <a:ext cx="2469972" cy="584775"/>
          </a:xfrm>
          <a:prstGeom prst="rect">
            <a:avLst/>
          </a:prstGeom>
        </p:spPr>
        <p:txBody>
          <a:bodyPr wrap="none">
            <a:spAutoFit/>
          </a:bodyPr>
          <a:lstStyle/>
          <a:p>
            <a:r>
              <a:rPr lang="en-US" sz="3200" dirty="0">
                <a:solidFill>
                  <a:prstClr val="black"/>
                </a:solidFill>
              </a:rPr>
              <a:t>Lots of Sticks!</a:t>
            </a:r>
          </a:p>
        </p:txBody>
      </p:sp>
      <p:sp>
        <p:nvSpPr>
          <p:cNvPr id="5" name="Rectangle 4"/>
          <p:cNvSpPr/>
          <p:nvPr/>
        </p:nvSpPr>
        <p:spPr>
          <a:xfrm>
            <a:off x="1621536" y="6206213"/>
            <a:ext cx="10229088" cy="369332"/>
          </a:xfrm>
          <a:prstGeom prst="rect">
            <a:avLst/>
          </a:prstGeom>
        </p:spPr>
        <p:txBody>
          <a:bodyPr wrap="square">
            <a:spAutoFit/>
          </a:bodyPr>
          <a:lstStyle/>
          <a:p>
            <a:r>
              <a:rPr lang="en-US" dirty="0">
                <a:hlinkClick r:id="rId2"/>
              </a:rPr>
              <a:t>https://</a:t>
            </a:r>
            <a:r>
              <a:rPr lang="en-US" dirty="0" smtClean="0">
                <a:hlinkClick r:id="rId2"/>
              </a:rPr>
              <a:t>www.whitehouse.gov/sites/default/files/microsites/ostp/ostp_public_access_memo_2013.pdf</a:t>
            </a:r>
            <a:r>
              <a:rPr lang="en-US" dirty="0" smtClean="0"/>
              <a:t> </a:t>
            </a:r>
            <a:endParaRPr lang="en-US" dirty="0"/>
          </a:p>
        </p:txBody>
      </p:sp>
    </p:spTree>
    <p:extLst>
      <p:ext uri="{BB962C8B-B14F-4D97-AF65-F5344CB8AC3E}">
        <p14:creationId xmlns:p14="http://schemas.microsoft.com/office/powerpoint/2010/main" val="1818007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Agency Response to OSTP 2013 Memo</a:t>
            </a:r>
            <a:br>
              <a:rPr lang="en-US" dirty="0" smtClean="0"/>
            </a:br>
            <a:r>
              <a:rPr lang="en-US" sz="2400" dirty="0" smtClean="0"/>
              <a:t>(agencies affected so far)</a:t>
            </a:r>
            <a:endParaRPr lang="en-US" sz="2400" dirty="0"/>
          </a:p>
        </p:txBody>
      </p:sp>
      <p:graphicFrame>
        <p:nvGraphicFramePr>
          <p:cNvPr id="6" name="Content Placeholder 5"/>
          <p:cNvGraphicFramePr>
            <a:graphicFrameLocks noGrp="1"/>
          </p:cNvGraphicFramePr>
          <p:nvPr>
            <p:ph idx="1"/>
            <p:extLst/>
          </p:nvPr>
        </p:nvGraphicFramePr>
        <p:xfrm>
          <a:off x="374073" y="1584891"/>
          <a:ext cx="11367656" cy="4452435"/>
        </p:xfrm>
        <a:graphic>
          <a:graphicData uri="http://schemas.openxmlformats.org/drawingml/2006/table">
            <a:tbl>
              <a:tblPr>
                <a:tableStyleId>{5C22544A-7EE6-4342-B048-85BDC9FD1C3A}</a:tableStyleId>
              </a:tblPr>
              <a:tblGrid>
                <a:gridCol w="530492"/>
                <a:gridCol w="7480999"/>
                <a:gridCol w="1855760"/>
                <a:gridCol w="750202"/>
                <a:gridCol w="750203"/>
              </a:tblGrid>
              <a:tr h="346059">
                <a:tc>
                  <a:txBody>
                    <a:bodyPr/>
                    <a:lstStyle/>
                    <a:p>
                      <a:pPr algn="l" fontAlgn="b"/>
                      <a:endParaRPr lang="en-US" sz="1200" b="0" i="0" u="none" strike="noStrike" dirty="0">
                        <a:solidFill>
                          <a:srgbClr val="000000"/>
                        </a:solidFill>
                        <a:effectLst/>
                        <a:latin typeface="Arial" panose="020B0604020202020204" pitchFamily="34" charset="0"/>
                      </a:endParaRPr>
                    </a:p>
                  </a:txBody>
                  <a:tcPr marL="9857" marR="9857" marT="19715" marB="197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0"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u="none" strike="noStrike" dirty="0">
                          <a:effectLst/>
                        </a:rPr>
                        <a:t>Policy </a:t>
                      </a:r>
                      <a:r>
                        <a:rPr lang="en-US" sz="1100" b="1" u="none" strike="noStrike" dirty="0" smtClean="0">
                          <a:effectLst/>
                        </a:rPr>
                        <a:t>Coverage</a:t>
                      </a: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6059">
                <a:tc>
                  <a:txBody>
                    <a:bodyPr/>
                    <a:lstStyle/>
                    <a:p>
                      <a:pPr algn="ctr" fontAlgn="ctr"/>
                      <a:r>
                        <a:rPr lang="en-US" sz="1100" b="1" u="none" strike="noStrike" dirty="0">
                          <a:effectLst/>
                        </a:rPr>
                        <a:t>Funder</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Link to Response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Timeline to Implement</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Published Outputs</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Data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AHRQ</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2"/>
                        </a:rPr>
                        <a:t>http://www.ahrq.gov/funding/policies/publicaccess/index.html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2015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ASPR</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3"/>
                        </a:rPr>
                        <a:t>http://www.phe.gov/Preparedness/planning/science/Pages/AccessPlan.aspx</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CDC</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4"/>
                        </a:rPr>
                        <a:t>http://www.cdc.gov/od/science/docs/Final-CDC-Public-Access-Plan-Jan-2015_508-Compliant.pdf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Jul 2013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5"/>
                        </a:rPr>
                        <a:t>http://www.dtic.mil/dtic/pdf/DoD_PublicAccessPlan_Feb2015.pdf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estimate fiscal year 2015</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880">
                <a:tc>
                  <a:txBody>
                    <a:bodyPr/>
                    <a:lstStyle/>
                    <a:p>
                      <a:pPr algn="ctr" fontAlgn="ctr"/>
                      <a:r>
                        <a:rPr lang="en-US" sz="1100" b="1" u="none" strike="noStrike" dirty="0">
                          <a:effectLst/>
                        </a:rPr>
                        <a:t>DOE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dirty="0">
                          <a:effectLst/>
                          <a:hlinkClick r:id="rId6"/>
                        </a:rPr>
                        <a:t>http://www.energy.gov/datamanagement/doe-policy-digital-research-data-management</a:t>
                      </a:r>
                      <a:endParaRPr lang="en-US" sz="1300" b="0" i="0" u="sng" strike="noStrike" dirty="0">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2014 (A) Oct 2015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smtClean="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7"/>
                        </a:rPr>
                        <a:t>https://www.transportation.gov/open/official-dot-public-access-plan</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Jan </a:t>
                      </a:r>
                      <a:r>
                        <a:rPr lang="en-US" sz="1100" u="none" strike="noStrike" dirty="0" smtClean="0">
                          <a:effectLst/>
                        </a:rPr>
                        <a:t>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TBD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FDA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dirty="0">
                          <a:effectLst/>
                          <a:hlinkClick r:id="rId8"/>
                        </a:rPr>
                        <a:t>http://www.fda.gov/downloads/ScienceResearch/AboutScienceResearchatFDA/UCM435418.pdf</a:t>
                      </a:r>
                      <a:endParaRPr lang="en-US" sz="1300" b="0" i="0" u="sng" strike="noStrike" dirty="0">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7187">
                <a:tc>
                  <a:txBody>
                    <a:bodyPr/>
                    <a:lstStyle/>
                    <a:p>
                      <a:pPr algn="ctr" fontAlgn="ctr"/>
                      <a:r>
                        <a:rPr lang="en-US" sz="1100" b="1" u="none" strike="noStrike">
                          <a:effectLst/>
                        </a:rPr>
                        <a:t>NASA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9"/>
                        </a:rPr>
                        <a:t>http://science.nasa.gov/media/medialibrary/2014/12/05/NASA_Plan_for_increasing_access_to_results_of_federally_funded_research.pdf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2015 (A,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NIH</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0"/>
                        </a:rPr>
                        <a:t>http://grants.nih.gov/grants/NIH-Public-Access-Plan.pdf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In effect (A, D), Dec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NIST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1"/>
                        </a:rPr>
                        <a:t>http://www.nist.gov/data/upload/NIST-Plan-for-Public-Access.pdf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NOAA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2"/>
                        </a:rPr>
                        <a:t>http://docs.lib.noaa.gov/noaa_documents/NOAA_Research_Council/NOAA_PARR_Plan_v5.04.pdf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FY2016, Q2 (A, D) (Jan 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NSF</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3"/>
                        </a:rPr>
                        <a:t>http://www.nsf.gov/pubs/2015/nsf15052/nsf15052.pdf </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SI</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4"/>
                        </a:rPr>
                        <a:t>http://public.media.smithsonianmag.com//file_upload_plugin/1f143b54-a9f9-4746-bef5-1c76151e3c7a.pdf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5"/>
                        </a:rPr>
                        <a:t>http://www.usda.gov/documents/USDA-Public-Access-Implementation-Plan.pdf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USAID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6"/>
                        </a:rPr>
                        <a:t>http://blog.usaid.gov/2014/10/announcing-usaids-open-data-policy/</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2014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none</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USGS</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7"/>
                        </a:rPr>
                        <a:t>http://www.usgs.gov/usgs-manual/im/IM-OSQI-2015-01.html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19,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u="none" strike="noStrike">
                          <a:effectLst/>
                        </a:rPr>
                        <a:t> </a:t>
                      </a:r>
                      <a:endParaRPr lang="en-US" sz="1200" b="0" i="0" u="none" strike="noStrike">
                        <a:solidFill>
                          <a:srgbClr val="000000"/>
                        </a:solidFill>
                        <a:effectLst/>
                        <a:latin typeface="Arial" panose="020B0604020202020204" pitchFamily="34" charset="0"/>
                      </a:endParaRPr>
                    </a:p>
                  </a:txBody>
                  <a:tcPr marL="9857" marR="9857" marT="985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dirty="0">
                          <a:effectLst/>
                        </a:rPr>
                        <a:t>VA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8"/>
                        </a:rPr>
                        <a:t>http://www.va.gov/ORO/Docs/Guidance/VA_RSCH_DATA_ACCESS_PLAN_07_23_2015.pdf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Partial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Rectangle 6"/>
          <p:cNvSpPr/>
          <p:nvPr/>
        </p:nvSpPr>
        <p:spPr>
          <a:xfrm>
            <a:off x="8080021" y="6361608"/>
            <a:ext cx="2329548" cy="307777"/>
          </a:xfrm>
          <a:prstGeom prst="rect">
            <a:avLst/>
          </a:prstGeom>
        </p:spPr>
        <p:txBody>
          <a:bodyPr wrap="none">
            <a:spAutoFit/>
          </a:bodyPr>
          <a:lstStyle/>
          <a:p>
            <a:r>
              <a:rPr lang="en-US" sz="1400" dirty="0">
                <a:solidFill>
                  <a:prstClr val="black">
                    <a:lumMod val="65000"/>
                    <a:lumOff val="35000"/>
                  </a:prstClr>
                </a:solidFill>
                <a:hlinkClick r:id="rId19"/>
              </a:rPr>
              <a:t>http://</a:t>
            </a:r>
            <a:r>
              <a:rPr lang="en-US" sz="1400" dirty="0" smtClean="0">
                <a:solidFill>
                  <a:prstClr val="black">
                    <a:lumMod val="65000"/>
                    <a:lumOff val="35000"/>
                  </a:prstClr>
                </a:solidFill>
                <a:hlinkClick r:id="rId19"/>
              </a:rPr>
              <a:t>bit.ly/FedOASummary</a:t>
            </a:r>
            <a:r>
              <a:rPr lang="en-US" sz="1400" dirty="0" smtClean="0">
                <a:solidFill>
                  <a:prstClr val="black">
                    <a:lumMod val="65000"/>
                    <a:lumOff val="35000"/>
                  </a:prstClr>
                </a:solidFill>
              </a:rPr>
              <a:t> </a:t>
            </a:r>
            <a:endParaRPr lang="en-US" sz="1400" dirty="0">
              <a:solidFill>
                <a:prstClr val="black">
                  <a:lumMod val="65000"/>
                  <a:lumOff val="35000"/>
                </a:prstClr>
              </a:solidFill>
            </a:endParaRPr>
          </a:p>
        </p:txBody>
      </p:sp>
    </p:spTree>
    <p:extLst>
      <p:ext uri="{BB962C8B-B14F-4D97-AF65-F5344CB8AC3E}">
        <p14:creationId xmlns:p14="http://schemas.microsoft.com/office/powerpoint/2010/main" val="2711350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Management Plan?</a:t>
            </a:r>
          </a:p>
        </p:txBody>
      </p:sp>
      <p:sp>
        <p:nvSpPr>
          <p:cNvPr id="3" name="Content Placeholder 2"/>
          <p:cNvSpPr>
            <a:spLocks noGrp="1"/>
          </p:cNvSpPr>
          <p:nvPr>
            <p:ph idx="1"/>
          </p:nvPr>
        </p:nvSpPr>
        <p:spPr>
          <a:xfrm>
            <a:off x="2535382" y="2303607"/>
            <a:ext cx="7408718" cy="3120448"/>
          </a:xfrm>
        </p:spPr>
        <p:txBody>
          <a:bodyPr/>
          <a:lstStyle/>
          <a:p>
            <a:pPr marL="0" indent="0">
              <a:lnSpc>
                <a:spcPct val="150000"/>
              </a:lnSpc>
              <a:buNone/>
            </a:pPr>
            <a:r>
              <a:rPr lang="en-US" dirty="0" smtClean="0"/>
              <a:t>The </a:t>
            </a:r>
            <a:r>
              <a:rPr lang="en-US" dirty="0"/>
              <a:t>Data Management Plan is a written document that describes the data you expect to acquire or collect throughout a research project, how you will collect, organize, document, and analyze the data, and finally how you will share, publish and preserve the data.</a:t>
            </a:r>
          </a:p>
          <a:p>
            <a:endParaRPr lang="en-US" dirty="0"/>
          </a:p>
        </p:txBody>
      </p:sp>
    </p:spTree>
    <p:extLst>
      <p:ext uri="{BB962C8B-B14F-4D97-AF65-F5344CB8AC3E}">
        <p14:creationId xmlns:p14="http://schemas.microsoft.com/office/powerpoint/2010/main" val="351230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3" name="Content Placeholder 2"/>
          <p:cNvSpPr>
            <a:spLocks noGrp="1"/>
          </p:cNvSpPr>
          <p:nvPr>
            <p:ph idx="1"/>
          </p:nvPr>
        </p:nvSpPr>
        <p:spPr>
          <a:xfrm>
            <a:off x="3252355" y="2012661"/>
            <a:ext cx="7367156" cy="4351338"/>
          </a:xfrm>
        </p:spPr>
        <p:txBody>
          <a:bodyPr/>
          <a:lstStyle/>
          <a:p>
            <a:pPr marL="457200" indent="-457200">
              <a:buAutoNum type="arabicPeriod"/>
            </a:pPr>
            <a:r>
              <a:rPr lang="en-US" dirty="0" smtClean="0"/>
              <a:t>Information about Data and Data Formats</a:t>
            </a:r>
          </a:p>
          <a:p>
            <a:pPr marL="457200" indent="-457200">
              <a:buAutoNum type="arabicPeriod"/>
            </a:pPr>
            <a:r>
              <a:rPr lang="en-US" dirty="0" smtClean="0"/>
              <a:t>Metadata Content and Format</a:t>
            </a:r>
          </a:p>
          <a:p>
            <a:pPr marL="457200" indent="-457200">
              <a:buAutoNum type="arabicPeriod"/>
            </a:pPr>
            <a:r>
              <a:rPr lang="en-US" dirty="0" smtClean="0"/>
              <a:t>Policies for access sharing and re-use</a:t>
            </a:r>
          </a:p>
          <a:p>
            <a:pPr marL="457200" indent="-457200">
              <a:buAutoNum type="arabicPeriod"/>
            </a:pPr>
            <a:r>
              <a:rPr lang="en-US" dirty="0" smtClean="0"/>
              <a:t>Long-term storage and preservation</a:t>
            </a:r>
          </a:p>
          <a:p>
            <a:pPr marL="457200" indent="-457200">
              <a:buAutoNum type="arabicPeriod"/>
            </a:pPr>
            <a:r>
              <a:rPr lang="en-US" dirty="0" smtClean="0"/>
              <a:t>Budget</a:t>
            </a:r>
            <a:endParaRPr lang="en-US" dirty="0"/>
          </a:p>
        </p:txBody>
      </p:sp>
    </p:spTree>
    <p:extLst>
      <p:ext uri="{BB962C8B-B14F-4D97-AF65-F5344CB8AC3E}">
        <p14:creationId xmlns:p14="http://schemas.microsoft.com/office/powerpoint/2010/main" val="1082180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0242" y="0"/>
            <a:ext cx="9131515" cy="8553128"/>
          </a:xfrm>
        </p:spPr>
      </p:pic>
    </p:spTree>
    <p:extLst>
      <p:ext uri="{BB962C8B-B14F-4D97-AF65-F5344CB8AC3E}">
        <p14:creationId xmlns:p14="http://schemas.microsoft.com/office/powerpoint/2010/main" val="1064260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934" y="530011"/>
            <a:ext cx="10835148" cy="6062523"/>
          </a:xfrm>
          <a:prstGeom prst="rect">
            <a:avLst/>
          </a:prstGeom>
        </p:spPr>
      </p:pic>
      <p:sp>
        <p:nvSpPr>
          <p:cNvPr id="5" name="Rectangle 4"/>
          <p:cNvSpPr/>
          <p:nvPr/>
        </p:nvSpPr>
        <p:spPr>
          <a:xfrm>
            <a:off x="953409" y="6532080"/>
            <a:ext cx="9603976" cy="307777"/>
          </a:xfrm>
          <a:prstGeom prst="rect">
            <a:avLst/>
          </a:prstGeom>
        </p:spPr>
        <p:txBody>
          <a:bodyPr wrap="none">
            <a:spAutoFit/>
          </a:bodyPr>
          <a:lstStyle/>
          <a:p>
            <a:r>
              <a:rPr lang="en-US" sz="1400" dirty="0" smtClean="0"/>
              <a:t>Navarro, Fran (2014). </a:t>
            </a:r>
            <a:r>
              <a:rPr lang="en-US" sz="1400" dirty="0" err="1" smtClean="0"/>
              <a:t>Foco</a:t>
            </a:r>
            <a:r>
              <a:rPr lang="en-US" sz="1400" dirty="0" smtClean="0"/>
              <a:t> </a:t>
            </a:r>
            <a:r>
              <a:rPr lang="en-US" sz="1400" dirty="0" err="1" smtClean="0"/>
              <a:t>en</a:t>
            </a:r>
            <a:r>
              <a:rPr lang="en-US" sz="1400" dirty="0" smtClean="0"/>
              <a:t> </a:t>
            </a:r>
            <a:r>
              <a:rPr lang="en-US" sz="1400" dirty="0" err="1" smtClean="0"/>
              <a:t>Almacenamiento</a:t>
            </a:r>
            <a:r>
              <a:rPr lang="en-US" sz="1400" dirty="0" smtClean="0"/>
              <a:t>. Accessed from </a:t>
            </a:r>
            <a:r>
              <a:rPr lang="en-US" sz="1400" dirty="0" smtClean="0">
                <a:hlinkClick r:id="rId3"/>
              </a:rPr>
              <a:t>http</a:t>
            </a:r>
            <a:r>
              <a:rPr lang="en-US" sz="1400" dirty="0">
                <a:hlinkClick r:id="rId3"/>
              </a:rPr>
              <a:t>://</a:t>
            </a:r>
            <a:r>
              <a:rPr lang="en-US" sz="1400" dirty="0" smtClean="0">
                <a:hlinkClick r:id="rId3"/>
              </a:rPr>
              <a:t>www.slideshare.net/franmod/tendencias-storage</a:t>
            </a:r>
            <a:r>
              <a:rPr lang="en-US" sz="1400" dirty="0" smtClean="0"/>
              <a:t>. Slide 42.</a:t>
            </a:r>
            <a:endParaRPr lang="en-US" sz="1400" dirty="0"/>
          </a:p>
        </p:txBody>
      </p:sp>
    </p:spTree>
    <p:extLst>
      <p:ext uri="{BB962C8B-B14F-4D97-AF65-F5344CB8AC3E}">
        <p14:creationId xmlns:p14="http://schemas.microsoft.com/office/powerpoint/2010/main" val="4238179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38002" y="3151506"/>
            <a:ext cx="5589270" cy="608965"/>
          </a:xfrm>
        </p:spPr>
        <p:txBody>
          <a:bodyPr/>
          <a:lstStyle/>
          <a:p>
            <a:pPr marL="0" indent="0">
              <a:buNone/>
            </a:pPr>
            <a:r>
              <a:rPr lang="en-US" dirty="0">
                <a:hlinkClick r:id="rId2"/>
              </a:rPr>
              <a:t>https://dmponline.dcc.ac.uk</a:t>
            </a:r>
            <a:r>
              <a:rPr lang="en-US" dirty="0" smtClean="0">
                <a:hlinkClick r:id="rId2"/>
              </a:rPr>
              <a:t>/</a:t>
            </a:r>
            <a:r>
              <a:rPr lang="en-US" dirty="0" smtClean="0"/>
              <a:t> </a:t>
            </a:r>
            <a:endParaRPr lang="en-US" dirty="0"/>
          </a:p>
        </p:txBody>
      </p:sp>
      <p:pic>
        <p:nvPicPr>
          <p:cNvPr id="2050" name="Picture 2"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5316" y="365126"/>
            <a:ext cx="1533525" cy="153352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Dcc_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235" y="6019482"/>
            <a:ext cx="2247900" cy="657226"/>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2013_jisc_logo_rgb7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0536" y="6019482"/>
            <a:ext cx="1133475" cy="657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48408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Data Management Plans</a:t>
            </a:r>
            <a:endParaRPr lang="en-US" dirty="0"/>
          </a:p>
        </p:txBody>
      </p:sp>
      <p:sp>
        <p:nvSpPr>
          <p:cNvPr id="3" name="Content Placeholder 2"/>
          <p:cNvSpPr>
            <a:spLocks noGrp="1"/>
          </p:cNvSpPr>
          <p:nvPr>
            <p:ph idx="1"/>
          </p:nvPr>
        </p:nvSpPr>
        <p:spPr>
          <a:xfrm>
            <a:off x="3239655" y="1974561"/>
            <a:ext cx="7367156" cy="4351338"/>
          </a:xfrm>
        </p:spPr>
        <p:txBody>
          <a:bodyPr/>
          <a:lstStyle/>
          <a:p>
            <a:pPr marL="457200" indent="-457200">
              <a:buAutoNum type="arabicPeriod"/>
            </a:pPr>
            <a:r>
              <a:rPr lang="en-US" dirty="0" smtClean="0"/>
              <a:t>Information about Data and Data Formats</a:t>
            </a:r>
          </a:p>
          <a:p>
            <a:pPr marL="457200" indent="-457200">
              <a:buAutoNum type="arabicPeriod"/>
            </a:pPr>
            <a:r>
              <a:rPr lang="en-US" dirty="0" smtClean="0"/>
              <a:t>Metadata Content and Format</a:t>
            </a:r>
          </a:p>
          <a:p>
            <a:pPr marL="457200" indent="-457200">
              <a:buAutoNum type="arabicPeriod"/>
            </a:pPr>
            <a:r>
              <a:rPr lang="en-US" dirty="0" smtClean="0"/>
              <a:t>Policies for access sharing and re-use</a:t>
            </a:r>
          </a:p>
          <a:p>
            <a:pPr marL="457200" indent="-457200">
              <a:buAutoNum type="arabicPeriod"/>
            </a:pPr>
            <a:r>
              <a:rPr lang="en-US" dirty="0" smtClean="0"/>
              <a:t>Long-term storage and preservation</a:t>
            </a:r>
          </a:p>
          <a:p>
            <a:pPr marL="457200" indent="-457200">
              <a:buAutoNum type="arabicPeriod"/>
            </a:pPr>
            <a:r>
              <a:rPr lang="en-US" dirty="0" smtClean="0"/>
              <a:t>Budget</a:t>
            </a:r>
            <a:endParaRPr lang="en-US" dirty="0"/>
          </a:p>
        </p:txBody>
      </p:sp>
      <p:sp>
        <p:nvSpPr>
          <p:cNvPr id="4" name="TextBox 3"/>
          <p:cNvSpPr txBox="1"/>
          <p:nvPr/>
        </p:nvSpPr>
        <p:spPr>
          <a:xfrm>
            <a:off x="1952397" y="5207000"/>
            <a:ext cx="8287205" cy="461665"/>
          </a:xfrm>
          <a:prstGeom prst="rect">
            <a:avLst/>
          </a:prstGeom>
          <a:noFill/>
        </p:spPr>
        <p:txBody>
          <a:bodyPr wrap="none" rtlCol="0">
            <a:spAutoFit/>
          </a:bodyPr>
          <a:lstStyle/>
          <a:p>
            <a:r>
              <a:rPr lang="en-US" sz="2400" b="1" i="1" dirty="0" smtClean="0">
                <a:solidFill>
                  <a:prstClr val="black"/>
                </a:solidFill>
              </a:rPr>
              <a:t>BUT it always will depend on your goals and the funder’s goals</a:t>
            </a:r>
            <a:endParaRPr lang="en-US" sz="2400" b="1" i="1" dirty="0">
              <a:solidFill>
                <a:prstClr val="black"/>
              </a:solidFill>
            </a:endParaRPr>
          </a:p>
        </p:txBody>
      </p:sp>
    </p:spTree>
    <p:extLst>
      <p:ext uri="{BB962C8B-B14F-4D97-AF65-F5344CB8AC3E}">
        <p14:creationId xmlns:p14="http://schemas.microsoft.com/office/powerpoint/2010/main" val="3015984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1" b="24670"/>
          <a:stretch/>
        </p:blipFill>
        <p:spPr bwMode="auto">
          <a:xfrm>
            <a:off x="0" y="0"/>
            <a:ext cx="12192000" cy="6869430"/>
          </a:xfrm>
          <a:prstGeom prst="rect">
            <a:avLst/>
          </a:prstGeom>
          <a:noFill/>
        </p:spPr>
      </p:pic>
      <p:sp>
        <p:nvSpPr>
          <p:cNvPr id="8" name="Rectangle 7"/>
          <p:cNvSpPr/>
          <p:nvPr/>
        </p:nvSpPr>
        <p:spPr>
          <a:xfrm>
            <a:off x="2035" y="0"/>
            <a:ext cx="12189965"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Why Manage Data</a:t>
            </a:r>
            <a:endParaRPr lang="en-US" dirty="0">
              <a:solidFill>
                <a:srgbClr val="92D050"/>
              </a:solidFill>
            </a:endParaRPr>
          </a:p>
        </p:txBody>
      </p:sp>
      <p:sp>
        <p:nvSpPr>
          <p:cNvPr id="13" name="Content Placeholder 4"/>
          <p:cNvSpPr>
            <a:spLocks noGrp="1"/>
          </p:cNvSpPr>
          <p:nvPr>
            <p:ph idx="1"/>
          </p:nvPr>
        </p:nvSpPr>
        <p:spPr>
          <a:xfrm>
            <a:off x="3566524" y="4054705"/>
            <a:ext cx="3570974" cy="1708608"/>
          </a:xfrm>
        </p:spPr>
        <p:txBody>
          <a:bodyPr/>
          <a:lstStyle/>
          <a:p>
            <a:r>
              <a:rPr lang="en-US" dirty="0" smtClean="0">
                <a:solidFill>
                  <a:srgbClr val="92D050"/>
                </a:solidFill>
              </a:rPr>
              <a:t>Compliance</a:t>
            </a:r>
          </a:p>
          <a:p>
            <a:pPr lvl="1"/>
            <a:r>
              <a:rPr lang="en-US" dirty="0" smtClean="0">
                <a:solidFill>
                  <a:srgbClr val="92D050"/>
                </a:solidFill>
              </a:rPr>
              <a:t>Grant writing</a:t>
            </a:r>
          </a:p>
          <a:p>
            <a:pPr lvl="1"/>
            <a:r>
              <a:rPr lang="en-US" dirty="0" smtClean="0">
                <a:solidFill>
                  <a:srgbClr val="92D050"/>
                </a:solidFill>
              </a:rPr>
              <a:t>University policy</a:t>
            </a:r>
          </a:p>
          <a:p>
            <a:pPr lvl="1"/>
            <a:r>
              <a:rPr lang="en-US" dirty="0" smtClean="0">
                <a:solidFill>
                  <a:srgbClr val="92D050"/>
                </a:solidFill>
              </a:rPr>
              <a:t>Research ethics</a:t>
            </a:r>
          </a:p>
          <a:p>
            <a:pPr marL="457200" lvl="1" indent="0">
              <a:buNone/>
            </a:pPr>
            <a:endParaRPr lang="en-US" dirty="0" smtClean="0">
              <a:solidFill>
                <a:srgbClr val="92D050"/>
              </a:solidFill>
            </a:endParaRPr>
          </a:p>
          <a:p>
            <a:pPr lvl="1"/>
            <a:endParaRPr lang="en-US" dirty="0">
              <a:solidFill>
                <a:srgbClr val="92D050"/>
              </a:solidFill>
            </a:endParaRPr>
          </a:p>
        </p:txBody>
      </p:sp>
      <p:sp>
        <p:nvSpPr>
          <p:cNvPr id="2" name="Rectangle 1"/>
          <p:cNvSpPr/>
          <p:nvPr/>
        </p:nvSpPr>
        <p:spPr>
          <a:xfrm>
            <a:off x="3566524" y="2173056"/>
            <a:ext cx="4572000" cy="1384995"/>
          </a:xfrm>
          <a:prstGeom prst="rect">
            <a:avLst/>
          </a:prstGeom>
        </p:spPr>
        <p:txBody>
          <a:bodyPr>
            <a:spAutoFit/>
          </a:bodyPr>
          <a:lstStyle/>
          <a:p>
            <a:pPr marL="285750" indent="-285750">
              <a:buFont typeface="Arial" panose="020B0604020202020204" pitchFamily="34" charset="0"/>
              <a:buChar char="•"/>
            </a:pPr>
            <a:r>
              <a:rPr lang="en-US" sz="2400" dirty="0">
                <a:solidFill>
                  <a:srgbClr val="92D050"/>
                </a:solidFill>
              </a:rPr>
              <a:t>Productivity</a:t>
            </a:r>
          </a:p>
          <a:p>
            <a:pPr marL="742950" lvl="1" indent="-285750">
              <a:buFont typeface="Arial" panose="020B0604020202020204" pitchFamily="34" charset="0"/>
              <a:buChar char="•"/>
            </a:pPr>
            <a:r>
              <a:rPr lang="en-US" sz="2000" dirty="0">
                <a:solidFill>
                  <a:srgbClr val="92D050"/>
                </a:solidFill>
              </a:rPr>
              <a:t>Publishing</a:t>
            </a:r>
          </a:p>
          <a:p>
            <a:pPr marL="742950" lvl="1" indent="-285750">
              <a:buFont typeface="Arial" panose="020B0604020202020204" pitchFamily="34" charset="0"/>
              <a:buChar char="•"/>
            </a:pPr>
            <a:r>
              <a:rPr lang="en-US" sz="2000" dirty="0">
                <a:solidFill>
                  <a:srgbClr val="92D050"/>
                </a:solidFill>
              </a:rPr>
              <a:t>Knowledge creation</a:t>
            </a:r>
          </a:p>
          <a:p>
            <a:pPr marL="742950" lvl="1" indent="-285750">
              <a:buFont typeface="Arial" panose="020B0604020202020204" pitchFamily="34" charset="0"/>
              <a:buChar char="•"/>
            </a:pPr>
            <a:r>
              <a:rPr lang="en-US" sz="2000" dirty="0">
                <a:solidFill>
                  <a:srgbClr val="92D050"/>
                </a:solidFill>
              </a:rPr>
              <a:t>Career advancement</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04144" flipH="1">
            <a:off x="7358910" y="1725551"/>
            <a:ext cx="593822" cy="159812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247956">
            <a:off x="6843745" y="4565537"/>
            <a:ext cx="1694177" cy="847089"/>
          </a:xfrm>
          <a:prstGeom prst="rect">
            <a:avLst/>
          </a:prstGeom>
        </p:spPr>
      </p:pic>
      <p:sp>
        <p:nvSpPr>
          <p:cNvPr id="15" name="Rectangle 14"/>
          <p:cNvSpPr/>
          <p:nvPr/>
        </p:nvSpPr>
        <p:spPr>
          <a:xfrm>
            <a:off x="4851498" y="6112443"/>
            <a:ext cx="4572000" cy="276999"/>
          </a:xfrm>
          <a:prstGeom prst="rect">
            <a:avLst/>
          </a:prstGeom>
        </p:spPr>
        <p:txBody>
          <a:bodyPr>
            <a:spAutoFit/>
          </a:bodyPr>
          <a:lstStyle/>
          <a:p>
            <a:r>
              <a:rPr lang="en-US" sz="1200" dirty="0">
                <a:solidFill>
                  <a:prstClr val="white">
                    <a:lumMod val="50000"/>
                  </a:prstClr>
                </a:solidFill>
              </a:rPr>
              <a:t>http://www.pd4pic.com/images800_/carrot-orange-vegetable.png</a:t>
            </a:r>
          </a:p>
        </p:txBody>
      </p:sp>
      <p:sp>
        <p:nvSpPr>
          <p:cNvPr id="17" name="Rectangle 16"/>
          <p:cNvSpPr/>
          <p:nvPr/>
        </p:nvSpPr>
        <p:spPr>
          <a:xfrm>
            <a:off x="7299801" y="3284499"/>
            <a:ext cx="567296" cy="830997"/>
          </a:xfrm>
          <a:prstGeom prst="rect">
            <a:avLst/>
          </a:prstGeom>
        </p:spPr>
        <p:txBody>
          <a:bodyPr wrap="square">
            <a:spAutoFit/>
          </a:bodyPr>
          <a:lstStyle/>
          <a:p>
            <a:r>
              <a:rPr lang="en-US" sz="4800" dirty="0">
                <a:solidFill>
                  <a:prstClr val="white">
                    <a:lumMod val="50000"/>
                  </a:prstClr>
                </a:solidFill>
              </a:rPr>
              <a:t>+</a:t>
            </a:r>
          </a:p>
        </p:txBody>
      </p:sp>
      <p:sp>
        <p:nvSpPr>
          <p:cNvPr id="16" name="Rectangle 15"/>
          <p:cNvSpPr/>
          <p:nvPr/>
        </p:nvSpPr>
        <p:spPr>
          <a:xfrm>
            <a:off x="4851498" y="6354520"/>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3" name="TextBox 2"/>
          <p:cNvSpPr txBox="1"/>
          <p:nvPr/>
        </p:nvSpPr>
        <p:spPr>
          <a:xfrm>
            <a:off x="4543472" y="-720043"/>
            <a:ext cx="3822844" cy="8556188"/>
          </a:xfrm>
          <a:prstGeom prst="rect">
            <a:avLst/>
          </a:prstGeom>
          <a:noFill/>
          <a:ln>
            <a:noFill/>
          </a:ln>
        </p:spPr>
        <p:txBody>
          <a:bodyPr wrap="square" rtlCol="0">
            <a:spAutoFit/>
          </a:bodyPr>
          <a:lstStyle/>
          <a:p>
            <a:r>
              <a:rPr lang="en-US" sz="55000" dirty="0" smtClean="0">
                <a:ln w="76200">
                  <a:solidFill>
                    <a:prstClr val="white"/>
                  </a:solidFill>
                </a:ln>
                <a:solidFill>
                  <a:srgbClr val="FF0000"/>
                </a:solidFill>
                <a:effectLst>
                  <a:outerShdw blurRad="38100" dist="19050" dir="2700000" algn="tl" rotWithShape="0">
                    <a:prstClr val="black">
                      <a:alpha val="40000"/>
                    </a:prstClr>
                  </a:outerShdw>
                </a:effectLst>
              </a:rPr>
              <a:t>X</a:t>
            </a:r>
            <a:endParaRPr lang="en-US" sz="55000" dirty="0">
              <a:ln w="76200">
                <a:solidFill>
                  <a:prstClr val="white"/>
                </a:solidFill>
              </a:ln>
              <a:solidFill>
                <a:srgbClr val="FF0000"/>
              </a:solidFill>
              <a:effectLst>
                <a:outerShdw blurRad="38100" dist="19050" dir="2700000" algn="tl" rotWithShape="0">
                  <a:prstClr val="black">
                    <a:alpha val="40000"/>
                  </a:prstClr>
                </a:outerShdw>
              </a:effectLst>
            </a:endParaRPr>
          </a:p>
        </p:txBody>
      </p:sp>
    </p:spTree>
    <p:extLst>
      <p:ext uri="{BB962C8B-B14F-4D97-AF65-F5344CB8AC3E}">
        <p14:creationId xmlns:p14="http://schemas.microsoft.com/office/powerpoint/2010/main" val="459351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46" y="188482"/>
            <a:ext cx="4336473" cy="1325563"/>
          </a:xfrm>
        </p:spPr>
        <p:txBody>
          <a:bodyPr/>
          <a:lstStyle/>
          <a:p>
            <a:r>
              <a:rPr lang="en-US" dirty="0" smtClean="0"/>
              <a:t>Evaluate a DMP</a:t>
            </a:r>
            <a:endParaRPr lang="en-US" dirty="0"/>
          </a:p>
        </p:txBody>
      </p:sp>
      <p:sp>
        <p:nvSpPr>
          <p:cNvPr id="3" name="Content Placeholder 2"/>
          <p:cNvSpPr>
            <a:spLocks noGrp="1"/>
          </p:cNvSpPr>
          <p:nvPr>
            <p:ph idx="1"/>
          </p:nvPr>
        </p:nvSpPr>
        <p:spPr>
          <a:xfrm>
            <a:off x="557645" y="1836016"/>
            <a:ext cx="4949536" cy="4351338"/>
          </a:xfrm>
        </p:spPr>
        <p:txBody>
          <a:bodyPr>
            <a:normAutofit fontScale="77500" lnSpcReduction="20000"/>
          </a:bodyPr>
          <a:lstStyle/>
          <a:p>
            <a:r>
              <a:rPr lang="en-US" dirty="0"/>
              <a:t>Describes what types </a:t>
            </a:r>
            <a:r>
              <a:rPr lang="en-US" dirty="0" smtClean="0"/>
              <a:t>of </a:t>
            </a:r>
            <a:r>
              <a:rPr lang="en-US" dirty="0"/>
              <a:t>data will be </a:t>
            </a:r>
            <a:r>
              <a:rPr lang="en-US" dirty="0" smtClean="0"/>
              <a:t>captured</a:t>
            </a:r>
            <a:r>
              <a:rPr lang="en-US" dirty="0"/>
              <a:t>, created or </a:t>
            </a:r>
            <a:r>
              <a:rPr lang="en-US" dirty="0" smtClean="0"/>
              <a:t>collected</a:t>
            </a:r>
            <a:endParaRPr lang="en-US" dirty="0"/>
          </a:p>
          <a:p>
            <a:endParaRPr lang="en-US" dirty="0"/>
          </a:p>
          <a:p>
            <a:r>
              <a:rPr lang="en-US" dirty="0"/>
              <a:t>Describes how </a:t>
            </a:r>
            <a:r>
              <a:rPr lang="en-US" dirty="0" smtClean="0"/>
              <a:t>data will </a:t>
            </a:r>
            <a:r>
              <a:rPr lang="en-US" dirty="0"/>
              <a:t>be </a:t>
            </a:r>
            <a:r>
              <a:rPr lang="en-US" dirty="0" smtClean="0"/>
              <a:t>collected, captured</a:t>
            </a:r>
            <a:r>
              <a:rPr lang="en-US" dirty="0"/>
              <a:t>, or </a:t>
            </a:r>
            <a:r>
              <a:rPr lang="en-US" dirty="0" smtClean="0"/>
              <a:t>created (whether new observations</a:t>
            </a:r>
            <a:r>
              <a:rPr lang="en-US" dirty="0"/>
              <a:t>, </a:t>
            </a:r>
            <a:r>
              <a:rPr lang="en-US" dirty="0" smtClean="0"/>
              <a:t>results from </a:t>
            </a:r>
            <a:r>
              <a:rPr lang="en-US" dirty="0"/>
              <a:t>models, reuse of </a:t>
            </a:r>
            <a:r>
              <a:rPr lang="en-US" dirty="0" smtClean="0"/>
              <a:t>other </a:t>
            </a:r>
            <a:r>
              <a:rPr lang="en-US" dirty="0"/>
              <a:t>data, etc.)</a:t>
            </a:r>
          </a:p>
          <a:p>
            <a:pPr marL="0" indent="0">
              <a:buNone/>
            </a:pPr>
            <a:endParaRPr lang="en-US" dirty="0"/>
          </a:p>
          <a:p>
            <a:r>
              <a:rPr lang="en-US" dirty="0"/>
              <a:t>Identifies how much </a:t>
            </a:r>
            <a:r>
              <a:rPr lang="en-US" dirty="0" smtClean="0"/>
              <a:t>data </a:t>
            </a:r>
            <a:r>
              <a:rPr lang="en-US" dirty="0"/>
              <a:t>(volume) will be </a:t>
            </a:r>
            <a:r>
              <a:rPr lang="en-US" dirty="0" smtClean="0"/>
              <a:t>produced</a:t>
            </a:r>
          </a:p>
          <a:p>
            <a:endParaRPr lang="en-US" dirty="0" smtClean="0"/>
          </a:p>
          <a:p>
            <a:r>
              <a:rPr lang="en-US" dirty="0" smtClean="0"/>
              <a:t>Describes how the data will be made publicly available</a:t>
            </a:r>
          </a:p>
          <a:p>
            <a:endParaRPr lang="en-US" dirty="0"/>
          </a:p>
          <a:p>
            <a:r>
              <a:rPr lang="en-US" dirty="0" smtClean="0"/>
              <a:t>Provides details on when the data will be made publicly available</a:t>
            </a:r>
            <a:endParaRPr lang="en-US" dirty="0"/>
          </a:p>
        </p:txBody>
      </p:sp>
      <p:graphicFrame>
        <p:nvGraphicFramePr>
          <p:cNvPr id="6" name="Table 5"/>
          <p:cNvGraphicFramePr>
            <a:graphicFrameLocks noGrp="1"/>
          </p:cNvGraphicFramePr>
          <p:nvPr>
            <p:extLst/>
          </p:nvPr>
        </p:nvGraphicFramePr>
        <p:xfrm>
          <a:off x="5772727" y="937872"/>
          <a:ext cx="6096000" cy="5431753"/>
        </p:xfrm>
        <a:graphic>
          <a:graphicData uri="http://schemas.openxmlformats.org/drawingml/2006/table">
            <a:tbl>
              <a:tblPr firstRow="1" bandRow="1">
                <a:tableStyleId>{5C22544A-7EE6-4342-B048-85BDC9FD1C3A}</a:tableStyleId>
              </a:tblPr>
              <a:tblGrid>
                <a:gridCol w="2032000"/>
                <a:gridCol w="2032000"/>
                <a:gridCol w="2032000"/>
              </a:tblGrid>
              <a:tr h="735903">
                <a:tc>
                  <a:txBody>
                    <a:bodyPr/>
                    <a:lstStyle/>
                    <a:p>
                      <a:r>
                        <a:rPr lang="en-US" dirty="0" smtClean="0"/>
                        <a:t>Complete</a:t>
                      </a:r>
                    </a:p>
                    <a:p>
                      <a:r>
                        <a:rPr lang="en-US" dirty="0" smtClean="0"/>
                        <a:t>/detailed</a:t>
                      </a:r>
                      <a:endParaRPr lang="en-US" dirty="0"/>
                    </a:p>
                  </a:txBody>
                  <a:tcPr/>
                </a:tc>
                <a:tc>
                  <a:txBody>
                    <a:bodyPr/>
                    <a:lstStyle/>
                    <a:p>
                      <a:r>
                        <a:rPr lang="en-US" dirty="0" smtClean="0"/>
                        <a:t>Addressed issue, but not complete</a:t>
                      </a:r>
                      <a:endParaRPr lang="en-US" dirty="0"/>
                    </a:p>
                  </a:txBody>
                  <a:tcPr/>
                </a:tc>
                <a:tc>
                  <a:txBody>
                    <a:bodyPr/>
                    <a:lstStyle/>
                    <a:p>
                      <a:r>
                        <a:rPr lang="en-US" dirty="0" smtClean="0"/>
                        <a:t>Did not address</a:t>
                      </a:r>
                      <a:endParaRPr lang="en-US" dirty="0"/>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7" name="Rectangle 6"/>
          <p:cNvSpPr/>
          <p:nvPr/>
        </p:nvSpPr>
        <p:spPr>
          <a:xfrm>
            <a:off x="1368246" y="1022926"/>
            <a:ext cx="3172472" cy="307777"/>
          </a:xfrm>
          <a:prstGeom prst="rect">
            <a:avLst/>
          </a:prstGeom>
        </p:spPr>
        <p:txBody>
          <a:bodyPr wrap="none">
            <a:spAutoFit/>
          </a:bodyPr>
          <a:lstStyle/>
          <a:p>
            <a:r>
              <a:rPr lang="en-US" sz="1400" dirty="0" smtClean="0">
                <a:solidFill>
                  <a:prstClr val="black">
                    <a:lumMod val="65000"/>
                    <a:lumOff val="35000"/>
                  </a:prstClr>
                </a:solidFill>
              </a:rPr>
              <a:t>The </a:t>
            </a:r>
            <a:r>
              <a:rPr lang="en-US" sz="1400" dirty="0">
                <a:solidFill>
                  <a:prstClr val="black">
                    <a:lumMod val="65000"/>
                    <a:lumOff val="35000"/>
                  </a:prstClr>
                </a:solidFill>
              </a:rPr>
              <a:t>DART project - </a:t>
            </a:r>
            <a:r>
              <a:rPr lang="en-US" sz="1400" dirty="0">
                <a:solidFill>
                  <a:prstClr val="black">
                    <a:lumMod val="65000"/>
                    <a:lumOff val="35000"/>
                  </a:prstClr>
                </a:solidFill>
                <a:hlinkClick r:id="rId2"/>
              </a:rPr>
              <a:t>https://osf.io/qh6ad</a:t>
            </a:r>
            <a:r>
              <a:rPr lang="en-US" sz="1400" dirty="0" smtClean="0">
                <a:solidFill>
                  <a:prstClr val="black">
                    <a:lumMod val="65000"/>
                    <a:lumOff val="35000"/>
                  </a:prstClr>
                </a:solidFill>
                <a:hlinkClick r:id="rId2"/>
              </a:rPr>
              <a:t>/</a:t>
            </a:r>
            <a:r>
              <a:rPr lang="en-US" sz="1400" dirty="0" smtClean="0">
                <a:solidFill>
                  <a:prstClr val="black">
                    <a:lumMod val="65000"/>
                    <a:lumOff val="35000"/>
                  </a:prstClr>
                </a:solidFill>
              </a:rPr>
              <a:t> </a:t>
            </a:r>
            <a:endParaRPr lang="en-US" sz="1400" dirty="0">
              <a:solidFill>
                <a:prstClr val="black">
                  <a:lumMod val="65000"/>
                  <a:lumOff val="35000"/>
                </a:prstClr>
              </a:solidFill>
            </a:endParaRPr>
          </a:p>
        </p:txBody>
      </p:sp>
      <p:sp>
        <p:nvSpPr>
          <p:cNvPr id="4" name="TextBox 3"/>
          <p:cNvSpPr txBox="1"/>
          <p:nvPr/>
        </p:nvSpPr>
        <p:spPr>
          <a:xfrm>
            <a:off x="3326330" y="6324659"/>
            <a:ext cx="1820114" cy="369332"/>
          </a:xfrm>
          <a:prstGeom prst="rect">
            <a:avLst/>
          </a:prstGeom>
          <a:noFill/>
        </p:spPr>
        <p:txBody>
          <a:bodyPr wrap="none" rtlCol="0">
            <a:spAutoFit/>
          </a:bodyPr>
          <a:lstStyle/>
          <a:p>
            <a:r>
              <a:rPr lang="en-US" b="1" i="1" dirty="0" smtClean="0">
                <a:solidFill>
                  <a:prstClr val="black"/>
                </a:solidFill>
              </a:rPr>
              <a:t>Other Criteria???</a:t>
            </a:r>
            <a:endParaRPr lang="en-US" b="1" i="1" dirty="0">
              <a:solidFill>
                <a:prstClr val="black"/>
              </a:solidFill>
            </a:endParaRPr>
          </a:p>
        </p:txBody>
      </p:sp>
    </p:spTree>
    <p:extLst>
      <p:ext uri="{BB962C8B-B14F-4D97-AF65-F5344CB8AC3E}">
        <p14:creationId xmlns:p14="http://schemas.microsoft.com/office/powerpoint/2010/main" val="425756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40756" y="1820129"/>
            <a:ext cx="4282440" cy="4351338"/>
          </a:xfrm>
        </p:spPr>
        <p:txBody>
          <a:bodyPr/>
          <a:lstStyle/>
          <a:p>
            <a:pPr algn="r">
              <a:buNone/>
            </a:pPr>
            <a:r>
              <a:rPr lang="en-US" dirty="0" smtClean="0"/>
              <a:t>“Information is not knowledge.</a:t>
            </a:r>
          </a:p>
          <a:p>
            <a:pPr algn="r">
              <a:buNone/>
            </a:pPr>
            <a:r>
              <a:rPr lang="en-US" dirty="0" smtClean="0"/>
              <a:t>Knowledge is not wisdom.</a:t>
            </a:r>
          </a:p>
          <a:p>
            <a:pPr algn="r">
              <a:buNone/>
            </a:pPr>
            <a:r>
              <a:rPr lang="en-US" dirty="0" smtClean="0"/>
              <a:t>Wisdom is not truth.</a:t>
            </a:r>
          </a:p>
          <a:p>
            <a:pPr algn="r">
              <a:buNone/>
            </a:pPr>
            <a:r>
              <a:rPr lang="en-US" dirty="0" smtClean="0"/>
              <a:t>Truth is not beauty.</a:t>
            </a:r>
          </a:p>
          <a:p>
            <a:pPr algn="r">
              <a:buNone/>
            </a:pPr>
            <a:r>
              <a:rPr lang="en-US" dirty="0" smtClean="0"/>
              <a:t>Beauty is not love.</a:t>
            </a:r>
          </a:p>
          <a:p>
            <a:pPr algn="r">
              <a:buNone/>
            </a:pPr>
            <a:r>
              <a:rPr lang="en-US" dirty="0" smtClean="0"/>
              <a:t>Love is not music.</a:t>
            </a:r>
          </a:p>
          <a:p>
            <a:pPr algn="r">
              <a:buNone/>
            </a:pPr>
            <a:r>
              <a:rPr lang="en-US" dirty="0" smtClean="0"/>
              <a:t>Music is THE BEST.”</a:t>
            </a:r>
          </a:p>
          <a:p>
            <a:pPr algn="r">
              <a:buNone/>
            </a:pPr>
            <a:r>
              <a:rPr lang="en-US" dirty="0" smtClean="0"/>
              <a:t>― Frank Zappa</a:t>
            </a:r>
            <a:endParaRPr lang="en-US" dirty="0"/>
          </a:p>
        </p:txBody>
      </p:sp>
      <p:sp>
        <p:nvSpPr>
          <p:cNvPr id="5" name="Isosceles Triangle 4"/>
          <p:cNvSpPr/>
          <p:nvPr/>
        </p:nvSpPr>
        <p:spPr>
          <a:xfrm>
            <a:off x="731520" y="868680"/>
            <a:ext cx="6614160" cy="5097438"/>
          </a:xfrm>
          <a:prstGeom prst="triangl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Isosceles Triangle 5"/>
          <p:cNvSpPr/>
          <p:nvPr/>
        </p:nvSpPr>
        <p:spPr>
          <a:xfrm>
            <a:off x="1225319" y="874394"/>
            <a:ext cx="5625481" cy="4332088"/>
          </a:xfrm>
          <a:prstGeom prst="triangl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Isosceles Triangle 6"/>
          <p:cNvSpPr/>
          <p:nvPr/>
        </p:nvSpPr>
        <p:spPr>
          <a:xfrm>
            <a:off x="1758168" y="868680"/>
            <a:ext cx="4550983" cy="3507377"/>
          </a:xfrm>
          <a:prstGeom prst="triangl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Isosceles Triangle 7"/>
          <p:cNvSpPr/>
          <p:nvPr/>
        </p:nvSpPr>
        <p:spPr>
          <a:xfrm>
            <a:off x="2334099" y="864869"/>
            <a:ext cx="3405773" cy="2624780"/>
          </a:xfrm>
          <a:prstGeom prst="triangl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Isosceles Triangle 8"/>
          <p:cNvSpPr/>
          <p:nvPr/>
        </p:nvSpPr>
        <p:spPr>
          <a:xfrm>
            <a:off x="2867353" y="863917"/>
            <a:ext cx="2341602" cy="1804638"/>
          </a:xfrm>
          <a:prstGeom prst="triangl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3349688" y="5366038"/>
            <a:ext cx="1390262" cy="461665"/>
          </a:xfrm>
          <a:prstGeom prst="rect">
            <a:avLst/>
          </a:prstGeom>
          <a:noFill/>
        </p:spPr>
        <p:txBody>
          <a:bodyPr wrap="square" rtlCol="0">
            <a:spAutoFit/>
          </a:bodyPr>
          <a:lstStyle/>
          <a:p>
            <a:pPr algn="ctr"/>
            <a:r>
              <a:rPr lang="en-US" sz="2400" dirty="0" smtClean="0">
                <a:solidFill>
                  <a:prstClr val="black"/>
                </a:solidFill>
              </a:rPr>
              <a:t>WORLD</a:t>
            </a:r>
            <a:endParaRPr lang="en-US" sz="2400" dirty="0">
              <a:solidFill>
                <a:prstClr val="black"/>
              </a:solidFill>
            </a:endParaRPr>
          </a:p>
        </p:txBody>
      </p:sp>
      <p:sp>
        <p:nvSpPr>
          <p:cNvPr id="11" name="TextBox 10"/>
          <p:cNvSpPr txBox="1"/>
          <p:nvPr/>
        </p:nvSpPr>
        <p:spPr>
          <a:xfrm>
            <a:off x="2425959" y="4417420"/>
            <a:ext cx="3237721" cy="738664"/>
          </a:xfrm>
          <a:prstGeom prst="rect">
            <a:avLst/>
          </a:prstGeom>
          <a:noFill/>
        </p:spPr>
        <p:txBody>
          <a:bodyPr wrap="square" rtlCol="0">
            <a:spAutoFit/>
          </a:bodyPr>
          <a:lstStyle/>
          <a:p>
            <a:pPr algn="ctr"/>
            <a:r>
              <a:rPr lang="en-US" sz="2400" dirty="0" smtClean="0">
                <a:solidFill>
                  <a:prstClr val="black"/>
                </a:solidFill>
              </a:rPr>
              <a:t>DATA</a:t>
            </a:r>
          </a:p>
          <a:p>
            <a:pPr algn="ctr"/>
            <a:r>
              <a:rPr lang="en-US" dirty="0" smtClean="0">
                <a:solidFill>
                  <a:prstClr val="black"/>
                </a:solidFill>
              </a:rPr>
              <a:t>abstracted elements</a:t>
            </a:r>
            <a:endParaRPr lang="en-US" dirty="0">
              <a:solidFill>
                <a:prstClr val="black"/>
              </a:solidFill>
            </a:endParaRPr>
          </a:p>
        </p:txBody>
      </p:sp>
      <p:sp>
        <p:nvSpPr>
          <p:cNvPr id="12" name="TextBox 11"/>
          <p:cNvSpPr txBox="1"/>
          <p:nvPr/>
        </p:nvSpPr>
        <p:spPr>
          <a:xfrm>
            <a:off x="2855166" y="3559004"/>
            <a:ext cx="2379306" cy="738664"/>
          </a:xfrm>
          <a:prstGeom prst="rect">
            <a:avLst/>
          </a:prstGeom>
          <a:noFill/>
        </p:spPr>
        <p:txBody>
          <a:bodyPr wrap="square" rtlCol="0">
            <a:spAutoFit/>
          </a:bodyPr>
          <a:lstStyle/>
          <a:p>
            <a:pPr algn="ctr"/>
            <a:r>
              <a:rPr lang="en-US" sz="2400" dirty="0" smtClean="0">
                <a:solidFill>
                  <a:prstClr val="black"/>
                </a:solidFill>
              </a:rPr>
              <a:t>INFORMATION</a:t>
            </a:r>
          </a:p>
          <a:p>
            <a:pPr algn="ctr"/>
            <a:r>
              <a:rPr lang="en-US" dirty="0" smtClean="0">
                <a:solidFill>
                  <a:prstClr val="black"/>
                </a:solidFill>
              </a:rPr>
              <a:t>linked elements</a:t>
            </a:r>
            <a:endParaRPr lang="en-US" dirty="0">
              <a:solidFill>
                <a:prstClr val="black"/>
              </a:solidFill>
            </a:endParaRPr>
          </a:p>
        </p:txBody>
      </p:sp>
      <p:sp>
        <p:nvSpPr>
          <p:cNvPr id="13" name="TextBox 12"/>
          <p:cNvSpPr txBox="1"/>
          <p:nvPr/>
        </p:nvSpPr>
        <p:spPr>
          <a:xfrm>
            <a:off x="2855166" y="2694363"/>
            <a:ext cx="2379306" cy="738664"/>
          </a:xfrm>
          <a:prstGeom prst="rect">
            <a:avLst/>
          </a:prstGeom>
          <a:noFill/>
        </p:spPr>
        <p:txBody>
          <a:bodyPr wrap="square" rtlCol="0">
            <a:spAutoFit/>
          </a:bodyPr>
          <a:lstStyle/>
          <a:p>
            <a:pPr algn="ctr"/>
            <a:r>
              <a:rPr lang="en-US" sz="2400" dirty="0" smtClean="0">
                <a:solidFill>
                  <a:prstClr val="black"/>
                </a:solidFill>
              </a:rPr>
              <a:t>KNOWLEDGE</a:t>
            </a:r>
          </a:p>
          <a:p>
            <a:pPr algn="ctr"/>
            <a:r>
              <a:rPr lang="en-US" dirty="0" smtClean="0">
                <a:solidFill>
                  <a:prstClr val="black"/>
                </a:solidFill>
              </a:rPr>
              <a:t>organized information</a:t>
            </a:r>
            <a:endParaRPr lang="en-US" dirty="0">
              <a:solidFill>
                <a:prstClr val="black"/>
              </a:solidFill>
            </a:endParaRPr>
          </a:p>
        </p:txBody>
      </p:sp>
      <p:sp>
        <p:nvSpPr>
          <p:cNvPr id="14" name="TextBox 13"/>
          <p:cNvSpPr txBox="1"/>
          <p:nvPr/>
        </p:nvSpPr>
        <p:spPr>
          <a:xfrm>
            <a:off x="2855166" y="1873283"/>
            <a:ext cx="2379306" cy="738664"/>
          </a:xfrm>
          <a:prstGeom prst="rect">
            <a:avLst/>
          </a:prstGeom>
          <a:noFill/>
        </p:spPr>
        <p:txBody>
          <a:bodyPr wrap="square" rtlCol="0">
            <a:spAutoFit/>
          </a:bodyPr>
          <a:lstStyle/>
          <a:p>
            <a:pPr algn="ctr"/>
            <a:r>
              <a:rPr lang="en-US" sz="2400" dirty="0" smtClean="0">
                <a:solidFill>
                  <a:prstClr val="black"/>
                </a:solidFill>
              </a:rPr>
              <a:t>WISDOM</a:t>
            </a:r>
          </a:p>
          <a:p>
            <a:pPr algn="ctr"/>
            <a:r>
              <a:rPr lang="en-US" dirty="0" smtClean="0">
                <a:solidFill>
                  <a:prstClr val="black"/>
                </a:solidFill>
              </a:rPr>
              <a:t>applied knowledge</a:t>
            </a:r>
            <a:endParaRPr lang="en-US" dirty="0">
              <a:solidFill>
                <a:prstClr val="black"/>
              </a:solidFill>
            </a:endParaRPr>
          </a:p>
        </p:txBody>
      </p:sp>
      <p:sp>
        <p:nvSpPr>
          <p:cNvPr id="15" name="Title 1"/>
          <p:cNvSpPr>
            <a:spLocks noGrp="1"/>
          </p:cNvSpPr>
          <p:nvPr>
            <p:ph type="title"/>
          </p:nvPr>
        </p:nvSpPr>
        <p:spPr>
          <a:xfrm>
            <a:off x="4406630" y="365127"/>
            <a:ext cx="5987050" cy="1325563"/>
          </a:xfrm>
        </p:spPr>
        <p:txBody>
          <a:bodyPr/>
          <a:lstStyle/>
          <a:p>
            <a:r>
              <a:rPr lang="en-US" dirty="0" smtClean="0"/>
              <a:t>Useful generalizations</a:t>
            </a:r>
            <a:endParaRPr lang="en-US" dirty="0"/>
          </a:p>
        </p:txBody>
      </p:sp>
    </p:spTree>
    <p:extLst>
      <p:ext uri="{BB962C8B-B14F-4D97-AF65-F5344CB8AC3E}">
        <p14:creationId xmlns:p14="http://schemas.microsoft.com/office/powerpoint/2010/main" val="82892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14567" y="735732"/>
            <a:ext cx="8229600" cy="519392"/>
          </a:xfrm>
        </p:spPr>
        <p:txBody>
          <a:bodyPr>
            <a:noAutofit/>
          </a:bodyPr>
          <a:lstStyle/>
          <a:p>
            <a:pPr algn="ctr"/>
            <a:r>
              <a:rPr lang="en-US" sz="3200" b="1" dirty="0" smtClean="0">
                <a:latin typeface="+mn-lt"/>
              </a:rPr>
              <a:t>Sensors and Data Levels</a:t>
            </a:r>
            <a:endParaRPr lang="en-US" sz="3200" b="1" dirty="0">
              <a:latin typeface="+mn-lt"/>
            </a:endParaRPr>
          </a:p>
        </p:txBody>
      </p:sp>
      <p:graphicFrame>
        <p:nvGraphicFramePr>
          <p:cNvPr id="8" name="Content Placeholder 7"/>
          <p:cNvGraphicFramePr>
            <a:graphicFrameLocks noGrp="1"/>
          </p:cNvGraphicFramePr>
          <p:nvPr>
            <p:ph sz="half" idx="1"/>
            <p:extLst/>
          </p:nvPr>
        </p:nvGraphicFramePr>
        <p:xfrm>
          <a:off x="1411705" y="1853764"/>
          <a:ext cx="9355756" cy="3824915"/>
        </p:xfrm>
        <a:graphic>
          <a:graphicData uri="http://schemas.openxmlformats.org/drawingml/2006/table">
            <a:tbl>
              <a:tblPr firstRow="1" firstCol="1" bandRow="1"/>
              <a:tblGrid>
                <a:gridCol w="1402631"/>
                <a:gridCol w="2254651"/>
                <a:gridCol w="3303463"/>
                <a:gridCol w="2395011"/>
              </a:tblGrid>
              <a:tr h="850583">
                <a:tc>
                  <a:txBody>
                    <a:bodyPr/>
                    <a:lstStyle/>
                    <a:p>
                      <a:pPr marL="0" marR="0" algn="ctr">
                        <a:lnSpc>
                          <a:spcPct val="115000"/>
                        </a:lnSpc>
                        <a:spcBef>
                          <a:spcPts val="0"/>
                        </a:spcBef>
                        <a:spcAft>
                          <a:spcPts val="0"/>
                        </a:spcAft>
                      </a:pPr>
                      <a:r>
                        <a:rPr lang="en-US" sz="1700" b="1" i="1" baseline="0" dirty="0" smtClean="0">
                          <a:effectLst/>
                          <a:latin typeface="Calibri" panose="020F0502020204030204" pitchFamily="34" charset="0"/>
                          <a:ea typeface="Calibri"/>
                          <a:cs typeface="Times New Roman"/>
                        </a:rPr>
                        <a:t>Active vs. Static:</a:t>
                      </a:r>
                      <a:endParaRPr lang="en-US" sz="1700" b="1" i="1" baseline="0" dirty="0">
                        <a:effectLst/>
                        <a:latin typeface="Calibri" panose="020F0502020204030204"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700" b="1" i="1" baseline="0" dirty="0" smtClean="0">
                          <a:effectLst/>
                          <a:latin typeface="Calibri" panose="020F0502020204030204" pitchFamily="34" charset="0"/>
                          <a:ea typeface="Calibri"/>
                          <a:cs typeface="Times New Roman"/>
                        </a:rPr>
                        <a:t>Data Stage:</a:t>
                      </a:r>
                      <a:endParaRPr lang="en-US" sz="1700" b="1" i="1" baseline="0" dirty="0">
                        <a:effectLst/>
                        <a:latin typeface="Calibri" panose="020F0502020204030204"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700" b="1" i="1" baseline="0" dirty="0" smtClean="0">
                          <a:effectLst/>
                          <a:latin typeface="Calibri" panose="020F0502020204030204" pitchFamily="34" charset="0"/>
                          <a:ea typeface="Calibri"/>
                          <a:cs typeface="Times New Roman"/>
                        </a:rPr>
                        <a:t>Example or Focus:</a:t>
                      </a:r>
                      <a:endParaRPr lang="en-US" sz="1700" b="1" i="1" baseline="0" dirty="0">
                        <a:effectLst/>
                        <a:latin typeface="Calibri" panose="020F0502020204030204"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700" b="1" i="1" baseline="0" dirty="0" smtClean="0">
                          <a:effectLst/>
                          <a:latin typeface="Calibri" panose="020F0502020204030204" pitchFamily="34" charset="0"/>
                          <a:ea typeface="Calibri"/>
                          <a:cs typeface="Times New Roman"/>
                        </a:rPr>
                        <a:t>Typical File Formats:</a:t>
                      </a:r>
                      <a:endParaRPr lang="en-US" sz="1700" b="1" i="1" baseline="0" dirty="0">
                        <a:effectLst/>
                        <a:latin typeface="Calibri" panose="020F0502020204030204"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65757">
                <a:tc rowSpan="3">
                  <a:txBody>
                    <a:bodyPr/>
                    <a:lstStyle/>
                    <a:p>
                      <a:pPr marL="0" marR="0" algn="ctr">
                        <a:lnSpc>
                          <a:spcPct val="115000"/>
                        </a:lnSpc>
                        <a:spcBef>
                          <a:spcPts val="0"/>
                        </a:spcBef>
                        <a:spcAft>
                          <a:spcPts val="0"/>
                        </a:spcAft>
                      </a:pPr>
                      <a:r>
                        <a:rPr lang="en-US" sz="4100" baseline="0" dirty="0" smtClean="0">
                          <a:effectLst/>
                          <a:latin typeface="Calibri" panose="020F0502020204030204" pitchFamily="34" charset="0"/>
                          <a:ea typeface="Calibri"/>
                          <a:cs typeface="Times New Roman"/>
                        </a:rPr>
                        <a:t>ACTIVE</a:t>
                      </a:r>
                      <a:endParaRPr lang="en-US" sz="4100" baseline="0" dirty="0">
                        <a:effectLst/>
                        <a:latin typeface="Calibri" panose="020F0502020204030204" pitchFamily="34" charset="0"/>
                        <a:ea typeface="Calibri"/>
                        <a:cs typeface="Times New Roman"/>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700" baseline="0" dirty="0">
                          <a:effectLst/>
                          <a:latin typeface="Calibri" panose="020F0502020204030204" pitchFamily="34" charset="0"/>
                          <a:ea typeface="Calibri"/>
                          <a:cs typeface="Times New Roman"/>
                        </a:rPr>
                        <a:t>Raw </a:t>
                      </a:r>
                      <a:r>
                        <a:rPr lang="en-US" sz="1700" baseline="0" dirty="0" smtClean="0">
                          <a:effectLst/>
                          <a:latin typeface="Calibri" panose="020F0502020204030204" pitchFamily="34" charset="0"/>
                          <a:ea typeface="Calibri"/>
                          <a:cs typeface="Times New Roman"/>
                        </a:rPr>
                        <a:t>Data:</a:t>
                      </a: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nSpc>
                          <a:spcPct val="115000"/>
                        </a:lnSpc>
                        <a:spcBef>
                          <a:spcPts val="0"/>
                        </a:spcBef>
                        <a:spcAft>
                          <a:spcPts val="0"/>
                        </a:spcAft>
                      </a:pPr>
                      <a:r>
                        <a:rPr lang="en-US" sz="1700" baseline="0" dirty="0">
                          <a:effectLst/>
                          <a:latin typeface="Calibri" panose="020F0502020204030204" pitchFamily="34" charset="0"/>
                          <a:ea typeface="Calibri"/>
                          <a:cs typeface="Times New Roman"/>
                        </a:rPr>
                        <a:t>Temperature </a:t>
                      </a:r>
                      <a:r>
                        <a:rPr lang="en-US" sz="1700" baseline="0" dirty="0" smtClean="0">
                          <a:effectLst/>
                          <a:latin typeface="Calibri" panose="020F0502020204030204" pitchFamily="34" charset="0"/>
                          <a:ea typeface="Calibri"/>
                          <a:cs typeface="Times New Roman"/>
                        </a:rPr>
                        <a:t>readings over time</a:t>
                      </a: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nSpc>
                          <a:spcPct val="115000"/>
                        </a:lnSpc>
                        <a:spcBef>
                          <a:spcPts val="0"/>
                        </a:spcBef>
                        <a:spcAft>
                          <a:spcPts val="0"/>
                        </a:spcAft>
                      </a:pPr>
                      <a:r>
                        <a:rPr lang="en-US" sz="1700" baseline="0" dirty="0" smtClean="0">
                          <a:effectLst/>
                          <a:latin typeface="Calibri" panose="020F0502020204030204" pitchFamily="34" charset="0"/>
                          <a:ea typeface="Calibri"/>
                          <a:cs typeface="Times New Roman"/>
                        </a:rPr>
                        <a:t>Paper?  Device-specific? .</a:t>
                      </a:r>
                      <a:r>
                        <a:rPr lang="en-US" sz="1700" baseline="0" dirty="0" err="1" smtClean="0">
                          <a:effectLst/>
                          <a:latin typeface="Calibri" panose="020F0502020204030204" pitchFamily="34" charset="0"/>
                          <a:ea typeface="Calibri"/>
                          <a:cs typeface="Times New Roman"/>
                        </a:rPr>
                        <a:t>xlsx</a:t>
                      </a:r>
                      <a:r>
                        <a:rPr lang="en-US" sz="1700" baseline="0" dirty="0" smtClean="0">
                          <a:effectLst/>
                          <a:latin typeface="Calibri" panose="020F0502020204030204" pitchFamily="34" charset="0"/>
                          <a:ea typeface="Calibri"/>
                          <a:cs typeface="Times New Roman"/>
                        </a:rPr>
                        <a:t>, …</a:t>
                      </a: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850583">
                <a:tc vMerge="1">
                  <a:txBody>
                    <a:bodyPr/>
                    <a:lstStyle/>
                    <a:p>
                      <a:pPr marL="0" marR="0" algn="ctr">
                        <a:lnSpc>
                          <a:spcPct val="115000"/>
                        </a:lnSpc>
                        <a:spcBef>
                          <a:spcPts val="0"/>
                        </a:spcBef>
                        <a:spcAft>
                          <a:spcPts val="0"/>
                        </a:spcAft>
                      </a:pPr>
                      <a:endParaRPr lang="en-US" sz="22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marL="0" marR="0" algn="ctr">
                        <a:lnSpc>
                          <a:spcPct val="115000"/>
                        </a:lnSpc>
                        <a:spcBef>
                          <a:spcPts val="0"/>
                        </a:spcBef>
                        <a:spcAft>
                          <a:spcPts val="0"/>
                        </a:spcAft>
                      </a:pPr>
                      <a:r>
                        <a:rPr lang="en-US" sz="1700" baseline="0" dirty="0">
                          <a:effectLst/>
                          <a:latin typeface="Calibri" panose="020F0502020204030204" pitchFamily="34" charset="0"/>
                          <a:ea typeface="Calibri"/>
                          <a:cs typeface="Times New Roman"/>
                        </a:rPr>
                        <a:t>Processed </a:t>
                      </a:r>
                      <a:r>
                        <a:rPr lang="en-US" sz="1700" baseline="0" dirty="0" smtClean="0">
                          <a:effectLst/>
                          <a:latin typeface="Calibri" panose="020F0502020204030204" pitchFamily="34" charset="0"/>
                          <a:ea typeface="Calibri"/>
                          <a:cs typeface="Times New Roman"/>
                        </a:rPr>
                        <a:t>Data:</a:t>
                      </a: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marL="0" marR="0">
                        <a:lnSpc>
                          <a:spcPct val="115000"/>
                        </a:lnSpc>
                        <a:spcBef>
                          <a:spcPts val="0"/>
                        </a:spcBef>
                        <a:spcAft>
                          <a:spcPts val="0"/>
                        </a:spcAft>
                      </a:pPr>
                      <a:r>
                        <a:rPr lang="en-US" sz="1700" baseline="0" dirty="0">
                          <a:effectLst/>
                          <a:latin typeface="Calibri" panose="020F0502020204030204" pitchFamily="34" charset="0"/>
                          <a:ea typeface="Calibri"/>
                          <a:cs typeface="Times New Roman"/>
                        </a:rPr>
                        <a:t>“Cleaned,” normalized temperature data compiled in spreadsheet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marL="0" marR="0">
                        <a:lnSpc>
                          <a:spcPct val="115000"/>
                        </a:lnSpc>
                        <a:spcBef>
                          <a:spcPts val="0"/>
                        </a:spcBef>
                        <a:spcAft>
                          <a:spcPts val="0"/>
                        </a:spcAft>
                      </a:pPr>
                      <a:r>
                        <a:rPr lang="en-US" sz="1700" baseline="0" dirty="0" smtClean="0">
                          <a:effectLst/>
                          <a:latin typeface="Calibri" panose="020F0502020204030204" pitchFamily="34" charset="0"/>
                          <a:ea typeface="Calibri"/>
                          <a:cs typeface="Times New Roman"/>
                        </a:rPr>
                        <a:t>.</a:t>
                      </a:r>
                      <a:r>
                        <a:rPr lang="en-US" sz="1700" baseline="0" dirty="0" err="1" smtClean="0">
                          <a:effectLst/>
                          <a:latin typeface="Calibri" panose="020F0502020204030204" pitchFamily="34" charset="0"/>
                          <a:ea typeface="Calibri"/>
                          <a:cs typeface="Times New Roman"/>
                        </a:rPr>
                        <a:t>xlsx</a:t>
                      </a:r>
                      <a:r>
                        <a:rPr lang="en-US" sz="1700" baseline="0" dirty="0" smtClean="0">
                          <a:effectLst/>
                          <a:latin typeface="Calibri" panose="020F0502020204030204" pitchFamily="34" charset="0"/>
                          <a:ea typeface="Calibri"/>
                          <a:cs typeface="Times New Roman"/>
                        </a:rPr>
                        <a:t>, .</a:t>
                      </a:r>
                      <a:r>
                        <a:rPr lang="en-US" sz="1700" baseline="0" dirty="0" err="1" smtClean="0">
                          <a:effectLst/>
                          <a:latin typeface="Calibri" panose="020F0502020204030204" pitchFamily="34" charset="0"/>
                          <a:ea typeface="Calibri"/>
                          <a:cs typeface="Times New Roman"/>
                        </a:rPr>
                        <a:t>sas</a:t>
                      </a:r>
                      <a:r>
                        <a:rPr lang="en-US" sz="1700" baseline="0" dirty="0" smtClean="0">
                          <a:effectLst/>
                          <a:latin typeface="Calibri" panose="020F0502020204030204" pitchFamily="34" charset="0"/>
                          <a:ea typeface="Calibri"/>
                          <a:cs typeface="Times New Roman"/>
                        </a:rPr>
                        <a:t>, …</a:t>
                      </a: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r>
              <a:tr h="850583">
                <a:tc vMerge="1">
                  <a:txBody>
                    <a:bodyPr/>
                    <a:lstStyle/>
                    <a:p>
                      <a:pPr marL="0" marR="0" algn="ctr">
                        <a:lnSpc>
                          <a:spcPct val="115000"/>
                        </a:lnSpc>
                        <a:spcBef>
                          <a:spcPts val="0"/>
                        </a:spcBef>
                        <a:spcAft>
                          <a:spcPts val="0"/>
                        </a:spcAft>
                      </a:pPr>
                      <a:endParaRPr lang="en-US" sz="22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gn="ctr">
                        <a:lnSpc>
                          <a:spcPct val="115000"/>
                        </a:lnSpc>
                        <a:spcBef>
                          <a:spcPts val="0"/>
                        </a:spcBef>
                        <a:spcAft>
                          <a:spcPts val="0"/>
                        </a:spcAft>
                      </a:pPr>
                      <a:r>
                        <a:rPr lang="en-US" sz="1700" baseline="0" dirty="0">
                          <a:effectLst/>
                          <a:latin typeface="Calibri" panose="020F0502020204030204" pitchFamily="34" charset="0"/>
                          <a:ea typeface="Calibri"/>
                          <a:cs typeface="Times New Roman"/>
                        </a:rPr>
                        <a:t>Analyzed </a:t>
                      </a:r>
                      <a:r>
                        <a:rPr lang="en-US" sz="1700" baseline="0" dirty="0" smtClean="0">
                          <a:effectLst/>
                          <a:latin typeface="Calibri" panose="020F0502020204030204" pitchFamily="34" charset="0"/>
                          <a:ea typeface="Calibri"/>
                          <a:cs typeface="Times New Roman"/>
                        </a:rPr>
                        <a:t>Data:</a:t>
                      </a: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nSpc>
                          <a:spcPct val="115000"/>
                        </a:lnSpc>
                        <a:spcBef>
                          <a:spcPts val="0"/>
                        </a:spcBef>
                        <a:spcAft>
                          <a:spcPts val="0"/>
                        </a:spcAft>
                      </a:pPr>
                      <a:r>
                        <a:rPr lang="en-US" sz="1700" baseline="0" dirty="0">
                          <a:effectLst/>
                          <a:latin typeface="Calibri" panose="020F0502020204030204" pitchFamily="34" charset="0"/>
                          <a:ea typeface="Calibri"/>
                          <a:cs typeface="Times New Roman"/>
                        </a:rPr>
                        <a:t>Temperature data with averages computed, graphs charted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700" baseline="0" dirty="0" smtClean="0">
                          <a:effectLst/>
                          <a:latin typeface="Calibri" panose="020F0502020204030204" pitchFamily="34" charset="0"/>
                          <a:ea typeface="Calibri"/>
                          <a:cs typeface="Times New Roman"/>
                        </a:rPr>
                        <a:t>.</a:t>
                      </a:r>
                      <a:r>
                        <a:rPr lang="en-US" sz="1700" baseline="0" dirty="0" err="1" smtClean="0">
                          <a:effectLst/>
                          <a:latin typeface="Calibri" panose="020F0502020204030204" pitchFamily="34" charset="0"/>
                          <a:ea typeface="Calibri"/>
                          <a:cs typeface="Times New Roman"/>
                        </a:rPr>
                        <a:t>xlsx</a:t>
                      </a:r>
                      <a:r>
                        <a:rPr lang="en-US" sz="1700" baseline="0" dirty="0" smtClean="0">
                          <a:effectLst/>
                          <a:latin typeface="Calibri" panose="020F0502020204030204" pitchFamily="34" charset="0"/>
                          <a:ea typeface="Calibri"/>
                          <a:cs typeface="Times New Roman"/>
                        </a:rPr>
                        <a:t>, .</a:t>
                      </a:r>
                      <a:r>
                        <a:rPr lang="en-US" sz="1700" baseline="0" dirty="0" err="1" smtClean="0">
                          <a:effectLst/>
                          <a:latin typeface="Calibri" panose="020F0502020204030204" pitchFamily="34" charset="0"/>
                          <a:ea typeface="Calibri"/>
                          <a:cs typeface="Times New Roman"/>
                        </a:rPr>
                        <a:t>sas</a:t>
                      </a:r>
                      <a:r>
                        <a:rPr lang="en-US" sz="1700" baseline="0" dirty="0" smtClean="0">
                          <a:effectLst/>
                          <a:latin typeface="Calibri" panose="020F0502020204030204" pitchFamily="34" charset="0"/>
                          <a:ea typeface="Calibri"/>
                          <a:cs typeface="Times New Roman"/>
                        </a:rPr>
                        <a:t>, …</a:t>
                      </a:r>
                    </a:p>
                    <a:p>
                      <a:pPr marL="0" marR="0">
                        <a:lnSpc>
                          <a:spcPct val="115000"/>
                        </a:lnSpc>
                        <a:spcBef>
                          <a:spcPts val="0"/>
                        </a:spcBef>
                        <a:spcAft>
                          <a:spcPts val="0"/>
                        </a:spcAft>
                      </a:pPr>
                      <a:endParaRPr lang="en-US" sz="1700" baseline="0" dirty="0">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r>
              <a:tr h="677282">
                <a:tc>
                  <a:txBody>
                    <a:bodyPr/>
                    <a:lstStyle/>
                    <a:p>
                      <a:pPr marL="0" marR="0" algn="ctr">
                        <a:lnSpc>
                          <a:spcPct val="115000"/>
                        </a:lnSpc>
                        <a:spcBef>
                          <a:spcPts val="0"/>
                        </a:spcBef>
                        <a:spcAft>
                          <a:spcPts val="0"/>
                        </a:spcAft>
                      </a:pPr>
                      <a:endParaRPr lang="en-US" sz="1200" baseline="0" dirty="0" smtClean="0">
                        <a:solidFill>
                          <a:schemeClr val="bg1"/>
                        </a:solidFill>
                        <a:effectLst/>
                        <a:latin typeface="Calibri" panose="020F0502020204030204" pitchFamily="34" charset="0"/>
                        <a:ea typeface="Calibri"/>
                        <a:cs typeface="Times New Roman"/>
                      </a:endParaRPr>
                    </a:p>
                    <a:p>
                      <a:pPr marL="0" marR="0" algn="ctr">
                        <a:lnSpc>
                          <a:spcPct val="115000"/>
                        </a:lnSpc>
                        <a:spcBef>
                          <a:spcPts val="0"/>
                        </a:spcBef>
                        <a:spcAft>
                          <a:spcPts val="0"/>
                        </a:spcAft>
                      </a:pPr>
                      <a:r>
                        <a:rPr lang="en-US" sz="1700" baseline="0" dirty="0" smtClean="0">
                          <a:solidFill>
                            <a:schemeClr val="bg1"/>
                          </a:solidFill>
                          <a:effectLst/>
                          <a:latin typeface="Calibri" panose="020F0502020204030204" pitchFamily="34" charset="0"/>
                          <a:ea typeface="Calibri"/>
                          <a:cs typeface="Times New Roman"/>
                        </a:rPr>
                        <a:t>STATIC</a:t>
                      </a:r>
                      <a:endParaRPr lang="en-US" sz="1700" baseline="0" dirty="0">
                        <a:solidFill>
                          <a:schemeClr val="bg1"/>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50000"/>
                      </a:schemeClr>
                    </a:solidFill>
                  </a:tcPr>
                </a:tc>
                <a:tc>
                  <a:txBody>
                    <a:bodyPr/>
                    <a:lstStyle/>
                    <a:p>
                      <a:pPr marL="0" marR="0" algn="ctr">
                        <a:lnSpc>
                          <a:spcPct val="115000"/>
                        </a:lnSpc>
                        <a:spcBef>
                          <a:spcPts val="0"/>
                        </a:spcBef>
                        <a:spcAft>
                          <a:spcPts val="0"/>
                        </a:spcAft>
                      </a:pPr>
                      <a:r>
                        <a:rPr lang="en-US" sz="1700" baseline="0" dirty="0" smtClean="0">
                          <a:solidFill>
                            <a:schemeClr val="bg1"/>
                          </a:solidFill>
                          <a:effectLst/>
                          <a:latin typeface="Calibri" panose="020F0502020204030204" pitchFamily="34" charset="0"/>
                          <a:ea typeface="Calibri"/>
                          <a:cs typeface="Times New Roman"/>
                        </a:rPr>
                        <a:t>Finalized, Published Data:</a:t>
                      </a:r>
                      <a:endParaRPr lang="en-US" sz="1700" baseline="0" dirty="0">
                        <a:solidFill>
                          <a:schemeClr val="bg1"/>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50000"/>
                      </a:schemeClr>
                    </a:solidFill>
                  </a:tcPr>
                </a:tc>
                <a:tc>
                  <a:txBody>
                    <a:bodyPr/>
                    <a:lstStyle/>
                    <a:p>
                      <a:pPr marL="0" marR="0">
                        <a:lnSpc>
                          <a:spcPct val="115000"/>
                        </a:lnSpc>
                        <a:spcBef>
                          <a:spcPts val="0"/>
                        </a:spcBef>
                        <a:spcAft>
                          <a:spcPts val="0"/>
                        </a:spcAft>
                      </a:pPr>
                      <a:r>
                        <a:rPr lang="en-US" sz="1700" baseline="0" dirty="0">
                          <a:solidFill>
                            <a:schemeClr val="bg1"/>
                          </a:solidFill>
                          <a:effectLst/>
                          <a:latin typeface="Calibri" panose="020F0502020204030204" pitchFamily="34" charset="0"/>
                          <a:ea typeface="Calibri"/>
                          <a:cs typeface="Times New Roman"/>
                        </a:rPr>
                        <a:t>Do the data support hypothesis?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50000"/>
                      </a:schemeClr>
                    </a:solidFill>
                  </a:tcPr>
                </a:tc>
                <a:tc>
                  <a:txBody>
                    <a:bodyPr/>
                    <a:lstStyle/>
                    <a:p>
                      <a:pPr marL="0" marR="0">
                        <a:lnSpc>
                          <a:spcPct val="115000"/>
                        </a:lnSpc>
                        <a:spcBef>
                          <a:spcPts val="0"/>
                        </a:spcBef>
                        <a:spcAft>
                          <a:spcPts val="0"/>
                        </a:spcAft>
                      </a:pPr>
                      <a:r>
                        <a:rPr lang="en-US" sz="1700" baseline="0" dirty="0" smtClean="0">
                          <a:solidFill>
                            <a:schemeClr val="bg1"/>
                          </a:solidFill>
                          <a:effectLst/>
                          <a:latin typeface="Calibri" panose="020F0502020204030204" pitchFamily="34" charset="0"/>
                          <a:ea typeface="Calibri"/>
                          <a:cs typeface="Times New Roman"/>
                        </a:rPr>
                        <a:t>.csv</a:t>
                      </a:r>
                      <a:endParaRPr lang="en-US" sz="1700" baseline="0" dirty="0">
                        <a:solidFill>
                          <a:schemeClr val="bg1"/>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50000"/>
                      </a:schemeClr>
                    </a:solidFill>
                  </a:tcPr>
                </a:tc>
              </a:tr>
            </a:tbl>
          </a:graphicData>
        </a:graphic>
      </p:graphicFrame>
      <p:sp>
        <p:nvSpPr>
          <p:cNvPr id="2" name="Rectangle 1"/>
          <p:cNvSpPr/>
          <p:nvPr/>
        </p:nvSpPr>
        <p:spPr>
          <a:xfrm>
            <a:off x="3001241" y="6064810"/>
            <a:ext cx="6096000" cy="307777"/>
          </a:xfrm>
          <a:prstGeom prst="rect">
            <a:avLst/>
          </a:prstGeom>
        </p:spPr>
        <p:txBody>
          <a:bodyPr>
            <a:spAutoFit/>
          </a:bodyPr>
          <a:lstStyle/>
          <a:p>
            <a:r>
              <a:rPr lang="en-US" sz="1400" dirty="0">
                <a:solidFill>
                  <a:prstClr val="black">
                    <a:lumMod val="65000"/>
                    <a:lumOff val="35000"/>
                  </a:prstClr>
                </a:solidFill>
                <a:hlinkClick r:id="rId3"/>
              </a:rPr>
              <a:t>http://</a:t>
            </a:r>
            <a:r>
              <a:rPr lang="en-US" sz="1400" dirty="0" smtClean="0">
                <a:solidFill>
                  <a:prstClr val="black">
                    <a:lumMod val="65000"/>
                    <a:lumOff val="35000"/>
                  </a:prstClr>
                </a:solidFill>
                <a:hlinkClick r:id="rId3"/>
              </a:rPr>
              <a:t>classguides.lib.uconn.edu/content.php?pid=355458&amp;sid=3391384</a:t>
            </a:r>
            <a:r>
              <a:rPr lang="en-US" sz="1400" dirty="0" smtClean="0">
                <a:solidFill>
                  <a:prstClr val="black">
                    <a:lumMod val="65000"/>
                    <a:lumOff val="35000"/>
                  </a:prstClr>
                </a:solidFill>
              </a:rPr>
              <a:t> </a:t>
            </a:r>
            <a:endParaRPr lang="en-US" sz="1400" dirty="0">
              <a:solidFill>
                <a:prstClr val="black">
                  <a:lumMod val="65000"/>
                  <a:lumOff val="35000"/>
                </a:prstClr>
              </a:solidFill>
            </a:endParaRPr>
          </a:p>
        </p:txBody>
      </p:sp>
    </p:spTree>
    <p:extLst>
      <p:ext uri="{BB962C8B-B14F-4D97-AF65-F5344CB8AC3E}">
        <p14:creationId xmlns:p14="http://schemas.microsoft.com/office/powerpoint/2010/main" val="1700807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8" name="Rectangle 7"/>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3200" b="1" dirty="0">
                <a:solidFill>
                  <a:srgbClr val="92D050"/>
                </a:solidFill>
                <a:latin typeface="Bitstream Vera Sans" panose="020B0603030804020204" pitchFamily="34" charset="0"/>
              </a:rPr>
              <a:t>The Data Deluge</a:t>
            </a:r>
          </a:p>
        </p:txBody>
      </p:sp>
      <p:sp>
        <p:nvSpPr>
          <p:cNvPr id="7" name="Content Placeholder 2"/>
          <p:cNvSpPr txBox="1">
            <a:spLocks/>
          </p:cNvSpPr>
          <p:nvPr/>
        </p:nvSpPr>
        <p:spPr>
          <a:xfrm>
            <a:off x="3086734" y="3412594"/>
            <a:ext cx="4140354" cy="1419981"/>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NSF: Jan 2011</a:t>
            </a:r>
          </a:p>
          <a:p>
            <a:pPr marL="342900" indent="-342900">
              <a:spcBef>
                <a:spcPct val="20000"/>
              </a:spcBef>
              <a:buFont typeface="Arial" pitchFamily="34" charset="0"/>
              <a:buChar char="•"/>
              <a:defRPr/>
            </a:pPr>
            <a:r>
              <a:rPr lang="en-US" sz="2200" dirty="0">
                <a:solidFill>
                  <a:srgbClr val="92D050"/>
                </a:solidFill>
              </a:rPr>
              <a:t>NEH: June 2011</a:t>
            </a:r>
          </a:p>
          <a:p>
            <a:pPr marL="800100" lvl="1" indent="-34290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p:txBody>
      </p:sp>
      <p:sp>
        <p:nvSpPr>
          <p:cNvPr id="9" name="Title 1"/>
          <p:cNvSpPr txBox="1">
            <a:spLocks/>
          </p:cNvSpPr>
          <p:nvPr/>
        </p:nvSpPr>
        <p:spPr>
          <a:xfrm>
            <a:off x="2523740" y="2855817"/>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Management Requirements</a:t>
            </a:r>
            <a:endParaRPr lang="en-US" sz="2400" dirty="0">
              <a:solidFill>
                <a:srgbClr val="92D050"/>
              </a:solidFill>
              <a:latin typeface="Bitstream Vera Sans" panose="020B0603030804020204" pitchFamily="34" charset="0"/>
            </a:endParaRPr>
          </a:p>
        </p:txBody>
      </p:sp>
      <p:sp>
        <p:nvSpPr>
          <p:cNvPr id="10" name="Content Placeholder 2"/>
          <p:cNvSpPr txBox="1">
            <a:spLocks/>
          </p:cNvSpPr>
          <p:nvPr/>
        </p:nvSpPr>
        <p:spPr>
          <a:xfrm>
            <a:off x="3086734" y="4961612"/>
            <a:ext cx="7335937" cy="151725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Federally funded research results should be made accessible to the public</a:t>
            </a:r>
          </a:p>
          <a:p>
            <a:pPr marL="342900" indent="-342900">
              <a:spcBef>
                <a:spcPct val="20000"/>
              </a:spcBef>
              <a:buFont typeface="Arial" pitchFamily="34" charset="0"/>
              <a:buChar char="•"/>
              <a:defRPr/>
            </a:pPr>
            <a:r>
              <a:rPr lang="en-US" sz="2200" dirty="0">
                <a:solidFill>
                  <a:srgbClr val="92D050"/>
                </a:solidFill>
              </a:rPr>
              <a:t>Both peer-reviewed publications and data</a:t>
            </a:r>
          </a:p>
          <a:p>
            <a:pPr lvl="1">
              <a:spcBef>
                <a:spcPct val="20000"/>
              </a:spcBef>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p:txBody>
      </p:sp>
      <p:sp>
        <p:nvSpPr>
          <p:cNvPr id="11" name="Title 1"/>
          <p:cNvSpPr txBox="1">
            <a:spLocks/>
          </p:cNvSpPr>
          <p:nvPr/>
        </p:nvSpPr>
        <p:spPr>
          <a:xfrm>
            <a:off x="2518927" y="4364217"/>
            <a:ext cx="7647270" cy="76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The 2013 OSTP Memo: Open Data</a:t>
            </a:r>
            <a:endParaRPr lang="en-US" sz="2400" dirty="0">
              <a:solidFill>
                <a:srgbClr val="92D050"/>
              </a:solidFill>
              <a:latin typeface="Bitstream Vera Sans" panose="020B0603030804020204" pitchFamily="34" charset="0"/>
            </a:endParaRPr>
          </a:p>
        </p:txBody>
      </p:sp>
      <p:sp>
        <p:nvSpPr>
          <p:cNvPr id="3" name="Rectangle 2"/>
          <p:cNvSpPr/>
          <p:nvPr/>
        </p:nvSpPr>
        <p:spPr>
          <a:xfrm>
            <a:off x="3062047" y="2175275"/>
            <a:ext cx="2668166" cy="430887"/>
          </a:xfrm>
          <a:prstGeom prst="rect">
            <a:avLst/>
          </a:prstGeom>
        </p:spPr>
        <p:txBody>
          <a:bodyPr wrap="none">
            <a:spAutoFit/>
          </a:bodyPr>
          <a:lstStyle/>
          <a:p>
            <a:pPr marL="342900" indent="-342900">
              <a:spcBef>
                <a:spcPct val="20000"/>
              </a:spcBef>
              <a:buFont typeface="Arial" pitchFamily="34" charset="0"/>
              <a:buChar char="•"/>
              <a:defRPr/>
            </a:pPr>
            <a:r>
              <a:rPr lang="en-US" sz="2200" dirty="0">
                <a:solidFill>
                  <a:srgbClr val="92D050"/>
                </a:solidFill>
              </a:rPr>
              <a:t>NIH: October 2003</a:t>
            </a:r>
          </a:p>
        </p:txBody>
      </p:sp>
      <p:sp>
        <p:nvSpPr>
          <p:cNvPr id="12" name="Title 1"/>
          <p:cNvSpPr txBox="1">
            <a:spLocks/>
          </p:cNvSpPr>
          <p:nvPr/>
        </p:nvSpPr>
        <p:spPr>
          <a:xfrm>
            <a:off x="2518927" y="1651278"/>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Sharing Requirements</a:t>
            </a:r>
            <a:endParaRPr lang="en-US" sz="2400" dirty="0">
              <a:solidFill>
                <a:srgbClr val="92D050"/>
              </a:solidFill>
              <a:latin typeface="Bitstream Vera Sans" panose="020B0603030804020204" pitchFamily="34" charset="0"/>
            </a:endParaRPr>
          </a:p>
        </p:txBody>
      </p:sp>
    </p:spTree>
    <p:extLst>
      <p:ext uri="{BB962C8B-B14F-4D97-AF65-F5344CB8AC3E}">
        <p14:creationId xmlns:p14="http://schemas.microsoft.com/office/powerpoint/2010/main" val="2665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20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9" grpId="0"/>
      <p:bldP spid="11" grpId="0"/>
      <p:bldP spid="3"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1" name="Rectangle 10"/>
          <p:cNvSpPr/>
          <p:nvPr/>
        </p:nvSpPr>
        <p:spPr>
          <a:xfrm>
            <a:off x="2613931" y="2588360"/>
            <a:ext cx="2718141"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2613930" y="2357487"/>
            <a:ext cx="6918290" cy="3816429"/>
          </a:xfrm>
          <a:prstGeom prst="rect">
            <a:avLst/>
          </a:prstGeom>
          <a:solidFill>
            <a:schemeClr val="tx1">
              <a:lumMod val="95000"/>
              <a:lumOff val="5000"/>
            </a:schemeClr>
          </a:solidFill>
          <a:ln>
            <a:solidFill>
              <a:srgbClr val="92D050"/>
            </a:solidFill>
          </a:ln>
        </p:spPr>
        <p:txBody>
          <a:bodyPr wrap="square" lIns="274320" tIns="274320" rIns="274320" bIns="274320">
            <a:spAutoFit/>
          </a:bodyPr>
          <a:lstStyle/>
          <a:p>
            <a:r>
              <a:rPr lang="en-US" sz="2000" dirty="0">
                <a:solidFill>
                  <a:srgbClr val="92D050"/>
                </a:solidFill>
                <a:ea typeface="Calibri" panose="020F0502020204030204" pitchFamily="34" charset="0"/>
                <a:cs typeface="Times New Roman" panose="02020603050405020304" pitchFamily="18" charset="0"/>
              </a:rPr>
              <a:t>“Examples of Research Data and Materials include laboratory notebooks, notes of any type, photographs, films, digital images, original biological and environmental samples, protocols, numbers, graphs, charts, numerical raw experimental results, instrumental outputs from which Research Data can be derived and other deliverables under sponsored agreements.”</a:t>
            </a:r>
          </a:p>
          <a:p>
            <a:endParaRPr lang="en-US" sz="2400" dirty="0">
              <a:solidFill>
                <a:srgbClr val="92D050"/>
              </a:solidFill>
              <a:ea typeface="Calibri" panose="020F0502020204030204" pitchFamily="34" charset="0"/>
              <a:cs typeface="Times New Roman" panose="02020603050405020304" pitchFamily="18" charset="0"/>
            </a:endParaRPr>
          </a:p>
          <a:p>
            <a:endParaRPr lang="en-US" sz="2400" dirty="0">
              <a:solidFill>
                <a:srgbClr val="92D050"/>
              </a:solidFill>
              <a:ea typeface="Calibri" panose="020F0502020204030204" pitchFamily="34" charset="0"/>
              <a:cs typeface="Times New Roman" panose="02020603050405020304" pitchFamily="18" charset="0"/>
            </a:endParaRPr>
          </a:p>
          <a:p>
            <a:r>
              <a:rPr lang="en-US" sz="1200" dirty="0">
                <a:solidFill>
                  <a:srgbClr val="92D050"/>
                </a:solidFill>
                <a:ea typeface="Calibri" panose="020F0502020204030204" pitchFamily="34" charset="0"/>
                <a:cs typeface="Times New Roman" panose="02020603050405020304" pitchFamily="18" charset="0"/>
              </a:rPr>
              <a:t>Johns Hopkins University (2008)</a:t>
            </a:r>
          </a:p>
          <a:p>
            <a:r>
              <a:rPr lang="en-US" sz="1200" dirty="0">
                <a:solidFill>
                  <a:srgbClr val="92D050"/>
                </a:solidFill>
              </a:rPr>
              <a:t>http://jhuresearch.jhu.edu/Data_Management_Policy.pdf</a:t>
            </a:r>
          </a:p>
        </p:txBody>
      </p:sp>
    </p:spTree>
    <p:extLst>
      <p:ext uri="{BB962C8B-B14F-4D97-AF65-F5344CB8AC3E}">
        <p14:creationId xmlns:p14="http://schemas.microsoft.com/office/powerpoint/2010/main" val="16695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1320590" y="2540960"/>
            <a:ext cx="9547122" cy="3631763"/>
          </a:xfrm>
          <a:prstGeom prst="rect">
            <a:avLst/>
          </a:prstGeom>
          <a:solidFill>
            <a:schemeClr val="tx1">
              <a:lumMod val="95000"/>
              <a:lumOff val="5000"/>
            </a:schemeClr>
          </a:solidFill>
          <a:ln>
            <a:solidFill>
              <a:srgbClr val="92D050"/>
            </a:solidFill>
          </a:ln>
        </p:spPr>
        <p:txBody>
          <a:bodyPr wrap="square" lIns="274320" tIns="274320" rIns="274320" bIns="274320">
            <a:spAutoFit/>
          </a:bodyPr>
          <a:lstStyle/>
          <a:p>
            <a:r>
              <a:rPr lang="en-US" sz="2000" b="1" dirty="0">
                <a:solidFill>
                  <a:srgbClr val="92D050"/>
                </a:solidFill>
              </a:rPr>
              <a:t>Definitions</a:t>
            </a:r>
            <a:r>
              <a:rPr lang="en-US" sz="2000" dirty="0">
                <a:solidFill>
                  <a:srgbClr val="92D050"/>
                </a:solidFill>
              </a:rPr>
              <a:t>: The term “Research Data” in this document refers to information recorded and/or collected for research performed at or under the auspices of the University regardless of the form or the media upon which it is recorded. This term includes, but is not limited to, computer programs (code and documentation), computer databases, instrumental outputs, raw numerical results, original biological or environmental samples, photographs, digital images, films, protocols, graphs, and other deliverables produced under sponsored agreements. Research Data also includes any records related to the design, conduct or reporting of the research that would be necessary to reconstruct the reported research results. Research data can be intangible (statistics, findings, conclusions, etc.) and tangible (notebooks, printouts, etc.).</a:t>
            </a:r>
          </a:p>
        </p:txBody>
      </p:sp>
    </p:spTree>
    <p:extLst>
      <p:ext uri="{BB962C8B-B14F-4D97-AF65-F5344CB8AC3E}">
        <p14:creationId xmlns:p14="http://schemas.microsoft.com/office/powerpoint/2010/main" val="12100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5419817" cy="523220"/>
          </a:xfrm>
          <a:prstGeom prst="rect">
            <a:avLst/>
          </a:prstGeom>
        </p:spPr>
        <p:txBody>
          <a:bodyPr wrap="none">
            <a:spAutoFit/>
          </a:bodyPr>
          <a:lstStyle/>
          <a:p>
            <a:r>
              <a:rPr lang="en-US" sz="2800" dirty="0">
                <a:solidFill>
                  <a:srgbClr val="92D050"/>
                </a:solidFill>
              </a:rPr>
              <a:t>¿</a:t>
            </a:r>
            <a:r>
              <a:rPr lang="en-US" sz="2800" dirty="0" smtClean="0">
                <a:solidFill>
                  <a:srgbClr val="92D050"/>
                </a:solidFill>
              </a:rPr>
              <a:t>Data is included as an innovation!?</a:t>
            </a:r>
            <a:endParaRPr lang="en-US" sz="2800" dirty="0">
              <a:solidFill>
                <a:srgbClr val="92D050"/>
              </a:solidFill>
            </a:endParaRPr>
          </a:p>
        </p:txBody>
      </p:sp>
      <p:sp>
        <p:nvSpPr>
          <p:cNvPr id="10" name="Rectangle 9"/>
          <p:cNvSpPr/>
          <p:nvPr/>
        </p:nvSpPr>
        <p:spPr>
          <a:xfrm>
            <a:off x="1320590" y="2528768"/>
            <a:ext cx="9547122" cy="2708434"/>
          </a:xfrm>
          <a:prstGeom prst="rect">
            <a:avLst/>
          </a:prstGeom>
          <a:solidFill>
            <a:schemeClr val="tx1">
              <a:lumMod val="95000"/>
              <a:lumOff val="5000"/>
            </a:schemeClr>
          </a:solidFill>
          <a:ln>
            <a:solidFill>
              <a:srgbClr val="92D050"/>
            </a:solidFill>
          </a:ln>
        </p:spPr>
        <p:txBody>
          <a:bodyPr wrap="square" lIns="274320" tIns="274320" rIns="274320" bIns="274320">
            <a:spAutoFit/>
          </a:bodyPr>
          <a:lstStyle/>
          <a:p>
            <a:r>
              <a:rPr lang="en-US" sz="2000" b="1" dirty="0">
                <a:solidFill>
                  <a:srgbClr val="92D050"/>
                </a:solidFill>
              </a:rPr>
              <a:t>Innovations: patentable or un-patentable inventions, discoveries, processes, compositions, research tools, data, ideas, databases, know-how, copyrightable works that are not scholarly or artistic Creations and tangible property, including biological organisms, engineering prototypes, drawings, and software created, conceived or made by Applicable Personnel within their normal duties (including clinical duties), course of studies, field of research or scholarly expertise or making more than Incidental Use of University’s resources. (2016-17 Faculty Manual, p. 136)</a:t>
            </a:r>
            <a:endParaRPr lang="en-US" sz="2000" dirty="0">
              <a:solidFill>
                <a:srgbClr val="92D050"/>
              </a:solidFill>
            </a:endParaRPr>
          </a:p>
        </p:txBody>
      </p:sp>
    </p:spTree>
    <p:extLst>
      <p:ext uri="{BB962C8B-B14F-4D97-AF65-F5344CB8AC3E}">
        <p14:creationId xmlns:p14="http://schemas.microsoft.com/office/powerpoint/2010/main" val="755705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theme/theme1.xml><?xml version="1.0" encoding="utf-8"?>
<a:theme xmlns:a="http://schemas.openxmlformats.org/drawingml/2006/main" name="TimBol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Bold" id="{6FC052E9-6E3F-43D1-985B-25010E1EC538}" vid="{0EA4D823-1973-47D7-8629-B99A4DEF1714}"/>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TotalTime>
  <Words>2304</Words>
  <Application>Microsoft Office PowerPoint</Application>
  <PresentationFormat>Widescreen</PresentationFormat>
  <Paragraphs>492</Paragraphs>
  <Slides>33</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Bitstream Vera Sans</vt:lpstr>
      <vt:lpstr>Calibri</vt:lpstr>
      <vt:lpstr>Calibri Light</vt:lpstr>
      <vt:lpstr>Times New Roman</vt:lpstr>
      <vt:lpstr>TimBold</vt:lpstr>
      <vt:lpstr>Office Theme</vt:lpstr>
      <vt:lpstr>Data Curation</vt:lpstr>
      <vt:lpstr>Big Data</vt:lpstr>
      <vt:lpstr>PowerPoint Presentation</vt:lpstr>
      <vt:lpstr>Useful generalizations</vt:lpstr>
      <vt:lpstr>Sensors and Data Levels</vt:lpstr>
      <vt:lpstr>The Data Deluge</vt:lpstr>
      <vt:lpstr>What is DATA Management?</vt:lpstr>
      <vt:lpstr>What is DATA Management?</vt:lpstr>
      <vt:lpstr>What is DATA Management?</vt:lpstr>
      <vt:lpstr>Why Manage Data</vt:lpstr>
      <vt:lpstr>PowerPoint Presentation</vt:lpstr>
      <vt:lpstr>PowerPoint Presentation</vt:lpstr>
      <vt:lpstr>Research Data Lifecycle</vt:lpstr>
      <vt:lpstr>Research Data Lifecycle</vt:lpstr>
      <vt:lpstr>Data Curation Lifecycle</vt:lpstr>
      <vt:lpstr>PowerPoint Presentation</vt:lpstr>
      <vt:lpstr>PowerPoint Presentation</vt:lpstr>
      <vt:lpstr>and Research DATA Management?</vt:lpstr>
      <vt:lpstr>and Research DATA Management?</vt:lpstr>
      <vt:lpstr>and Research DATA Management?</vt:lpstr>
      <vt:lpstr>and Research DATA Management?</vt:lpstr>
      <vt:lpstr>Research Data Lifecycle</vt:lpstr>
      <vt:lpstr>Federal movement toward open data</vt:lpstr>
      <vt:lpstr>Next steps</vt:lpstr>
      <vt:lpstr>The 2013 OSTP Memo</vt:lpstr>
      <vt:lpstr>Agency Response to OSTP 2013 Memo (agencies affected so far)</vt:lpstr>
      <vt:lpstr>What is a Data Management Plan?</vt:lpstr>
      <vt:lpstr>Data Management Plans</vt:lpstr>
      <vt:lpstr>PowerPoint Presentation</vt:lpstr>
      <vt:lpstr>PowerPoint Presentation</vt:lpstr>
      <vt:lpstr>Quick Review: Data Management Plans</vt:lpstr>
      <vt:lpstr>Why Manage Data</vt:lpstr>
      <vt:lpstr>Evaluate a DMP</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225</cp:revision>
  <cp:lastPrinted>2015-02-20T18:57:29Z</cp:lastPrinted>
  <dcterms:created xsi:type="dcterms:W3CDTF">2015-01-21T19:33:25Z</dcterms:created>
  <dcterms:modified xsi:type="dcterms:W3CDTF">2016-10-28T14:45:51Z</dcterms:modified>
</cp:coreProperties>
</file>